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1" r:id="rId2"/>
  </p:sldIdLst>
  <p:sldSz cx="7559675" cy="1069181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E6FA"/>
    <a:srgbClr val="1F1F70"/>
    <a:srgbClr val="852F3B"/>
    <a:srgbClr val="C91730"/>
    <a:srgbClr val="531D25"/>
    <a:srgbClr val="C16C5B"/>
    <a:srgbClr val="D1A44B"/>
    <a:srgbClr val="F6AF9D"/>
    <a:srgbClr val="D0B03A"/>
    <a:srgbClr val="F6DD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4" d="100"/>
          <a:sy n="44" d="100"/>
        </p:scale>
        <p:origin x="2376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図プレースホルダー 1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6349"/>
            <a:ext cx="5120108" cy="3849108"/>
          </a:xfrm>
          <a:custGeom>
            <a:avLst/>
            <a:gdLst>
              <a:gd name="connsiteX0" fmla="*/ 0 w 5120108"/>
              <a:gd name="connsiteY0" fmla="*/ 0 h 3849108"/>
              <a:gd name="connsiteX1" fmla="*/ 5120108 w 5120108"/>
              <a:gd name="connsiteY1" fmla="*/ 0 h 3849108"/>
              <a:gd name="connsiteX2" fmla="*/ 5120108 w 5120108"/>
              <a:gd name="connsiteY2" fmla="*/ 3849108 h 3849108"/>
              <a:gd name="connsiteX3" fmla="*/ 0 w 5120108"/>
              <a:gd name="connsiteY3" fmla="*/ 3849108 h 3849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20108" h="3849108">
                <a:moveTo>
                  <a:pt x="0" y="0"/>
                </a:moveTo>
                <a:lnTo>
                  <a:pt x="5120108" y="0"/>
                </a:lnTo>
                <a:lnTo>
                  <a:pt x="5120108" y="3849108"/>
                </a:lnTo>
                <a:lnTo>
                  <a:pt x="0" y="3849108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wrap="square" tIns="1476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6" name="図プレースホルダー 15"/>
          <p:cNvSpPr>
            <a:spLocks noGrp="1"/>
          </p:cNvSpPr>
          <p:nvPr>
            <p:ph type="pic" sz="quarter" idx="11" hasCustomPrompt="1"/>
          </p:nvPr>
        </p:nvSpPr>
        <p:spPr>
          <a:xfrm>
            <a:off x="241300" y="7146847"/>
            <a:ext cx="2251075" cy="1692275"/>
          </a:xfrm>
          <a:custGeom>
            <a:avLst/>
            <a:gdLst>
              <a:gd name="connsiteX0" fmla="*/ 0 w 2251075"/>
              <a:gd name="connsiteY0" fmla="*/ 0 h 1692275"/>
              <a:gd name="connsiteX1" fmla="*/ 2251075 w 2251075"/>
              <a:gd name="connsiteY1" fmla="*/ 0 h 1692275"/>
              <a:gd name="connsiteX2" fmla="*/ 2251075 w 2251075"/>
              <a:gd name="connsiteY2" fmla="*/ 1692275 h 1692275"/>
              <a:gd name="connsiteX3" fmla="*/ 0 w 2251075"/>
              <a:gd name="connsiteY3" fmla="*/ 1692275 h 169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1075" h="1692275">
                <a:moveTo>
                  <a:pt x="0" y="0"/>
                </a:moveTo>
                <a:lnTo>
                  <a:pt x="2251075" y="0"/>
                </a:lnTo>
                <a:lnTo>
                  <a:pt x="2251075" y="1692275"/>
                </a:lnTo>
                <a:lnTo>
                  <a:pt x="0" y="1692275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ctr"/>
          </a:blipFill>
        </p:spPr>
        <p:txBody>
          <a:bodyPr wrap="square" tIns="396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8" name="図プレースホルダー 17"/>
          <p:cNvSpPr>
            <a:spLocks noGrp="1"/>
          </p:cNvSpPr>
          <p:nvPr>
            <p:ph type="pic" sz="quarter" idx="12" hasCustomPrompt="1"/>
          </p:nvPr>
        </p:nvSpPr>
        <p:spPr>
          <a:xfrm>
            <a:off x="2654300" y="7146847"/>
            <a:ext cx="2251075" cy="1692275"/>
          </a:xfrm>
          <a:custGeom>
            <a:avLst/>
            <a:gdLst>
              <a:gd name="connsiteX0" fmla="*/ 0 w 2251075"/>
              <a:gd name="connsiteY0" fmla="*/ 0 h 1692275"/>
              <a:gd name="connsiteX1" fmla="*/ 2251075 w 2251075"/>
              <a:gd name="connsiteY1" fmla="*/ 0 h 1692275"/>
              <a:gd name="connsiteX2" fmla="*/ 2251075 w 2251075"/>
              <a:gd name="connsiteY2" fmla="*/ 1692275 h 1692275"/>
              <a:gd name="connsiteX3" fmla="*/ 0 w 2251075"/>
              <a:gd name="connsiteY3" fmla="*/ 1692275 h 169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1075" h="1692275">
                <a:moveTo>
                  <a:pt x="0" y="0"/>
                </a:moveTo>
                <a:lnTo>
                  <a:pt x="2251075" y="0"/>
                </a:lnTo>
                <a:lnTo>
                  <a:pt x="2251075" y="1692275"/>
                </a:lnTo>
                <a:lnTo>
                  <a:pt x="0" y="1692275"/>
                </a:ln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tl"/>
          </a:blipFill>
        </p:spPr>
        <p:txBody>
          <a:bodyPr wrap="square" tIns="396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9" name="図プレースホルダー 18"/>
          <p:cNvSpPr>
            <a:spLocks noGrp="1"/>
          </p:cNvSpPr>
          <p:nvPr>
            <p:ph type="pic" sz="quarter" idx="13" hasCustomPrompt="1"/>
          </p:nvPr>
        </p:nvSpPr>
        <p:spPr>
          <a:xfrm>
            <a:off x="5067300" y="7146847"/>
            <a:ext cx="2251075" cy="1692275"/>
          </a:xfrm>
          <a:custGeom>
            <a:avLst/>
            <a:gdLst>
              <a:gd name="connsiteX0" fmla="*/ 0 w 2251075"/>
              <a:gd name="connsiteY0" fmla="*/ 0 h 1692275"/>
              <a:gd name="connsiteX1" fmla="*/ 2251075 w 2251075"/>
              <a:gd name="connsiteY1" fmla="*/ 0 h 1692275"/>
              <a:gd name="connsiteX2" fmla="*/ 2251075 w 2251075"/>
              <a:gd name="connsiteY2" fmla="*/ 1692275 h 1692275"/>
              <a:gd name="connsiteX3" fmla="*/ 0 w 2251075"/>
              <a:gd name="connsiteY3" fmla="*/ 1692275 h 169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1075" h="1692275">
                <a:moveTo>
                  <a:pt x="0" y="0"/>
                </a:moveTo>
                <a:lnTo>
                  <a:pt x="2251075" y="0"/>
                </a:lnTo>
                <a:lnTo>
                  <a:pt x="2251075" y="1692275"/>
                </a:lnTo>
                <a:lnTo>
                  <a:pt x="0" y="1692275"/>
                </a:lnTo>
                <a:close/>
              </a:path>
            </a:pathLst>
          </a:custGeom>
          <a:blipFill dpi="0" rotWithShape="1">
            <a:blip r:embed="rId5"/>
            <a:srcRect/>
            <a:tile tx="0" ty="0" sx="100000" sy="100000" flip="none" algn="tl"/>
          </a:blipFill>
        </p:spPr>
        <p:txBody>
          <a:bodyPr wrap="square" tIns="396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</p:spTree>
    <p:extLst>
      <p:ext uri="{BB962C8B-B14F-4D97-AF65-F5344CB8AC3E}">
        <p14:creationId xmlns:p14="http://schemas.microsoft.com/office/powerpoint/2010/main" val="1018117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図プレースホルダー 12"/>
          <p:cNvSpPr>
            <a:spLocks noGrp="1"/>
          </p:cNvSpPr>
          <p:nvPr>
            <p:ph type="pic" sz="quarter" idx="10" hasCustomPrompt="1"/>
          </p:nvPr>
        </p:nvSpPr>
        <p:spPr>
          <a:xfrm>
            <a:off x="3079751" y="1392073"/>
            <a:ext cx="4479925" cy="3784027"/>
          </a:xfrm>
          <a:custGeom>
            <a:avLst/>
            <a:gdLst>
              <a:gd name="connsiteX0" fmla="*/ 0 w 4479925"/>
              <a:gd name="connsiteY0" fmla="*/ 0 h 3784027"/>
              <a:gd name="connsiteX1" fmla="*/ 4479925 w 4479925"/>
              <a:gd name="connsiteY1" fmla="*/ 0 h 3784027"/>
              <a:gd name="connsiteX2" fmla="*/ 4479925 w 4479925"/>
              <a:gd name="connsiteY2" fmla="*/ 3784027 h 3784027"/>
              <a:gd name="connsiteX3" fmla="*/ 0 w 4479925"/>
              <a:gd name="connsiteY3" fmla="*/ 3784027 h 3784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9925" h="3784027">
                <a:moveTo>
                  <a:pt x="0" y="0"/>
                </a:moveTo>
                <a:lnTo>
                  <a:pt x="4479925" y="0"/>
                </a:lnTo>
                <a:lnTo>
                  <a:pt x="4479925" y="3784027"/>
                </a:lnTo>
                <a:lnTo>
                  <a:pt x="0" y="3784027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wrap="square" tIns="1296000">
            <a:no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6" name="図プレースホルダー 1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392073"/>
            <a:ext cx="3079750" cy="1892828"/>
          </a:xfrm>
          <a:custGeom>
            <a:avLst/>
            <a:gdLst>
              <a:gd name="connsiteX0" fmla="*/ 0 w 3079750"/>
              <a:gd name="connsiteY0" fmla="*/ 0 h 1892828"/>
              <a:gd name="connsiteX1" fmla="*/ 3079750 w 3079750"/>
              <a:gd name="connsiteY1" fmla="*/ 0 h 1892828"/>
              <a:gd name="connsiteX2" fmla="*/ 3079750 w 3079750"/>
              <a:gd name="connsiteY2" fmla="*/ 1892828 h 1892828"/>
              <a:gd name="connsiteX3" fmla="*/ 0 w 3079750"/>
              <a:gd name="connsiteY3" fmla="*/ 1892828 h 1892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9750" h="1892828">
                <a:moveTo>
                  <a:pt x="0" y="0"/>
                </a:moveTo>
                <a:lnTo>
                  <a:pt x="3079750" y="0"/>
                </a:lnTo>
                <a:lnTo>
                  <a:pt x="3079750" y="1892828"/>
                </a:lnTo>
                <a:lnTo>
                  <a:pt x="0" y="1892828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ctr"/>
          </a:blipFill>
        </p:spPr>
        <p:txBody>
          <a:bodyPr wrap="square" tIns="540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7" name="図プレースホルダー 1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3282458"/>
            <a:ext cx="3079750" cy="1892828"/>
          </a:xfrm>
          <a:custGeom>
            <a:avLst/>
            <a:gdLst>
              <a:gd name="connsiteX0" fmla="*/ 0 w 3079750"/>
              <a:gd name="connsiteY0" fmla="*/ 0 h 1892828"/>
              <a:gd name="connsiteX1" fmla="*/ 3079750 w 3079750"/>
              <a:gd name="connsiteY1" fmla="*/ 0 h 1892828"/>
              <a:gd name="connsiteX2" fmla="*/ 3079750 w 3079750"/>
              <a:gd name="connsiteY2" fmla="*/ 1892828 h 1892828"/>
              <a:gd name="connsiteX3" fmla="*/ 0 w 3079750"/>
              <a:gd name="connsiteY3" fmla="*/ 1892828 h 1892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9750" h="1892828">
                <a:moveTo>
                  <a:pt x="0" y="0"/>
                </a:moveTo>
                <a:lnTo>
                  <a:pt x="3079750" y="0"/>
                </a:lnTo>
                <a:lnTo>
                  <a:pt x="3079750" y="1892828"/>
                </a:lnTo>
                <a:lnTo>
                  <a:pt x="0" y="1892828"/>
                </a:ln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ctr"/>
          </a:blipFill>
        </p:spPr>
        <p:txBody>
          <a:bodyPr wrap="square" tIns="540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3" hasCustomPrompt="1"/>
          </p:nvPr>
        </p:nvSpPr>
        <p:spPr>
          <a:xfrm>
            <a:off x="4505326" y="9112530"/>
            <a:ext cx="3054350" cy="1579284"/>
          </a:xfrm>
          <a:custGeom>
            <a:avLst/>
            <a:gdLst>
              <a:gd name="connsiteX0" fmla="*/ 0 w 3054350"/>
              <a:gd name="connsiteY0" fmla="*/ 0 h 1579284"/>
              <a:gd name="connsiteX1" fmla="*/ 3054350 w 3054350"/>
              <a:gd name="connsiteY1" fmla="*/ 0 h 1579284"/>
              <a:gd name="connsiteX2" fmla="*/ 3054350 w 3054350"/>
              <a:gd name="connsiteY2" fmla="*/ 1579284 h 1579284"/>
              <a:gd name="connsiteX3" fmla="*/ 0 w 3054350"/>
              <a:gd name="connsiteY3" fmla="*/ 1579284 h 1579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4350" h="1579284">
                <a:moveTo>
                  <a:pt x="0" y="0"/>
                </a:moveTo>
                <a:lnTo>
                  <a:pt x="3054350" y="0"/>
                </a:lnTo>
                <a:lnTo>
                  <a:pt x="3054350" y="1579284"/>
                </a:lnTo>
                <a:lnTo>
                  <a:pt x="0" y="1579284"/>
                </a:lnTo>
                <a:close/>
              </a:path>
            </a:pathLst>
          </a:custGeom>
          <a:blipFill dpi="0" rotWithShape="1">
            <a:blip r:embed="rId5"/>
            <a:srcRect/>
            <a:tile tx="0" ty="0" sx="100000" sy="100000" flip="none" algn="tl"/>
          </a:blipFill>
        </p:spPr>
        <p:txBody>
          <a:bodyPr wrap="square" tIns="324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</p:spTree>
    <p:extLst>
      <p:ext uri="{BB962C8B-B14F-4D97-AF65-F5344CB8AC3E}">
        <p14:creationId xmlns:p14="http://schemas.microsoft.com/office/powerpoint/2010/main" val="3821738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図プレースホルダー 11"/>
          <p:cNvSpPr>
            <a:spLocks noGrp="1"/>
          </p:cNvSpPr>
          <p:nvPr>
            <p:ph type="pic" sz="quarter" idx="10" hasCustomPrompt="1"/>
          </p:nvPr>
        </p:nvSpPr>
        <p:spPr>
          <a:xfrm>
            <a:off x="3422651" y="1588"/>
            <a:ext cx="4137025" cy="4279900"/>
          </a:xfrm>
          <a:custGeom>
            <a:avLst/>
            <a:gdLst>
              <a:gd name="connsiteX0" fmla="*/ 739775 w 4137025"/>
              <a:gd name="connsiteY0" fmla="*/ 0 h 4279900"/>
              <a:gd name="connsiteX1" fmla="*/ 4137025 w 4137025"/>
              <a:gd name="connsiteY1" fmla="*/ 0 h 4279900"/>
              <a:gd name="connsiteX2" fmla="*/ 4137025 w 4137025"/>
              <a:gd name="connsiteY2" fmla="*/ 3676650 h 4279900"/>
              <a:gd name="connsiteX3" fmla="*/ 4054475 w 4137025"/>
              <a:gd name="connsiteY3" fmla="*/ 3743325 h 4279900"/>
              <a:gd name="connsiteX4" fmla="*/ 3968750 w 4137025"/>
              <a:gd name="connsiteY4" fmla="*/ 3810000 h 4279900"/>
              <a:gd name="connsiteX5" fmla="*/ 3879850 w 4137025"/>
              <a:gd name="connsiteY5" fmla="*/ 3870325 h 4279900"/>
              <a:gd name="connsiteX6" fmla="*/ 3784600 w 4137025"/>
              <a:gd name="connsiteY6" fmla="*/ 3930650 h 4279900"/>
              <a:gd name="connsiteX7" fmla="*/ 3692525 w 4137025"/>
              <a:gd name="connsiteY7" fmla="*/ 3984625 h 4279900"/>
              <a:gd name="connsiteX8" fmla="*/ 3594100 w 4137025"/>
              <a:gd name="connsiteY8" fmla="*/ 4032250 h 4279900"/>
              <a:gd name="connsiteX9" fmla="*/ 3492500 w 4137025"/>
              <a:gd name="connsiteY9" fmla="*/ 4079875 h 4279900"/>
              <a:gd name="connsiteX10" fmla="*/ 3390900 w 4137025"/>
              <a:gd name="connsiteY10" fmla="*/ 4121150 h 4279900"/>
              <a:gd name="connsiteX11" fmla="*/ 3286125 w 4137025"/>
              <a:gd name="connsiteY11" fmla="*/ 4156075 h 4279900"/>
              <a:gd name="connsiteX12" fmla="*/ 3181350 w 4137025"/>
              <a:gd name="connsiteY12" fmla="*/ 4187825 h 4279900"/>
              <a:gd name="connsiteX13" fmla="*/ 3073400 w 4137025"/>
              <a:gd name="connsiteY13" fmla="*/ 4216400 h 4279900"/>
              <a:gd name="connsiteX14" fmla="*/ 2962275 w 4137025"/>
              <a:gd name="connsiteY14" fmla="*/ 4238625 h 4279900"/>
              <a:gd name="connsiteX15" fmla="*/ 2851150 w 4137025"/>
              <a:gd name="connsiteY15" fmla="*/ 4257675 h 4279900"/>
              <a:gd name="connsiteX16" fmla="*/ 2736850 w 4137025"/>
              <a:gd name="connsiteY16" fmla="*/ 4270375 h 4279900"/>
              <a:gd name="connsiteX17" fmla="*/ 2622550 w 4137025"/>
              <a:gd name="connsiteY17" fmla="*/ 4279900 h 4279900"/>
              <a:gd name="connsiteX18" fmla="*/ 2505075 w 4137025"/>
              <a:gd name="connsiteY18" fmla="*/ 4279900 h 4279900"/>
              <a:gd name="connsiteX19" fmla="*/ 2378075 w 4137025"/>
              <a:gd name="connsiteY19" fmla="*/ 4276725 h 4279900"/>
              <a:gd name="connsiteX20" fmla="*/ 2251075 w 4137025"/>
              <a:gd name="connsiteY20" fmla="*/ 4267200 h 4279900"/>
              <a:gd name="connsiteX21" fmla="*/ 2124075 w 4137025"/>
              <a:gd name="connsiteY21" fmla="*/ 4251325 h 4279900"/>
              <a:gd name="connsiteX22" fmla="*/ 2000250 w 4137025"/>
              <a:gd name="connsiteY22" fmla="*/ 4229100 h 4279900"/>
              <a:gd name="connsiteX23" fmla="*/ 1879600 w 4137025"/>
              <a:gd name="connsiteY23" fmla="*/ 4203700 h 4279900"/>
              <a:gd name="connsiteX24" fmla="*/ 1762125 w 4137025"/>
              <a:gd name="connsiteY24" fmla="*/ 4168775 h 4279900"/>
              <a:gd name="connsiteX25" fmla="*/ 1644650 w 4137025"/>
              <a:gd name="connsiteY25" fmla="*/ 4130675 h 4279900"/>
              <a:gd name="connsiteX26" fmla="*/ 1530350 w 4137025"/>
              <a:gd name="connsiteY26" fmla="*/ 4083050 h 4279900"/>
              <a:gd name="connsiteX27" fmla="*/ 1419225 w 4137025"/>
              <a:gd name="connsiteY27" fmla="*/ 4035425 h 4279900"/>
              <a:gd name="connsiteX28" fmla="*/ 1311275 w 4137025"/>
              <a:gd name="connsiteY28" fmla="*/ 3978275 h 4279900"/>
              <a:gd name="connsiteX29" fmla="*/ 1206500 w 4137025"/>
              <a:gd name="connsiteY29" fmla="*/ 3917950 h 4279900"/>
              <a:gd name="connsiteX30" fmla="*/ 1104900 w 4137025"/>
              <a:gd name="connsiteY30" fmla="*/ 3854450 h 4279900"/>
              <a:gd name="connsiteX31" fmla="*/ 1006475 w 4137025"/>
              <a:gd name="connsiteY31" fmla="*/ 3784600 h 4279900"/>
              <a:gd name="connsiteX32" fmla="*/ 911225 w 4137025"/>
              <a:gd name="connsiteY32" fmla="*/ 3708400 h 4279900"/>
              <a:gd name="connsiteX33" fmla="*/ 822325 w 4137025"/>
              <a:gd name="connsiteY33" fmla="*/ 3632200 h 4279900"/>
              <a:gd name="connsiteX34" fmla="*/ 733425 w 4137025"/>
              <a:gd name="connsiteY34" fmla="*/ 3546475 h 4279900"/>
              <a:gd name="connsiteX35" fmla="*/ 650875 w 4137025"/>
              <a:gd name="connsiteY35" fmla="*/ 3460750 h 4279900"/>
              <a:gd name="connsiteX36" fmla="*/ 574675 w 4137025"/>
              <a:gd name="connsiteY36" fmla="*/ 3368675 h 4279900"/>
              <a:gd name="connsiteX37" fmla="*/ 498475 w 4137025"/>
              <a:gd name="connsiteY37" fmla="*/ 3276600 h 4279900"/>
              <a:gd name="connsiteX38" fmla="*/ 428625 w 4137025"/>
              <a:gd name="connsiteY38" fmla="*/ 3178175 h 4279900"/>
              <a:gd name="connsiteX39" fmla="*/ 365125 w 4137025"/>
              <a:gd name="connsiteY39" fmla="*/ 3076575 h 4279900"/>
              <a:gd name="connsiteX40" fmla="*/ 304800 w 4137025"/>
              <a:gd name="connsiteY40" fmla="*/ 2971800 h 4279900"/>
              <a:gd name="connsiteX41" fmla="*/ 247650 w 4137025"/>
              <a:gd name="connsiteY41" fmla="*/ 2863850 h 4279900"/>
              <a:gd name="connsiteX42" fmla="*/ 196850 w 4137025"/>
              <a:gd name="connsiteY42" fmla="*/ 2752725 h 4279900"/>
              <a:gd name="connsiteX43" fmla="*/ 152400 w 4137025"/>
              <a:gd name="connsiteY43" fmla="*/ 2638425 h 4279900"/>
              <a:gd name="connsiteX44" fmla="*/ 114300 w 4137025"/>
              <a:gd name="connsiteY44" fmla="*/ 2520950 h 4279900"/>
              <a:gd name="connsiteX45" fmla="*/ 79375 w 4137025"/>
              <a:gd name="connsiteY45" fmla="*/ 2403475 h 4279900"/>
              <a:gd name="connsiteX46" fmla="*/ 50800 w 4137025"/>
              <a:gd name="connsiteY46" fmla="*/ 2282825 h 4279900"/>
              <a:gd name="connsiteX47" fmla="*/ 31750 w 4137025"/>
              <a:gd name="connsiteY47" fmla="*/ 2159000 h 4279900"/>
              <a:gd name="connsiteX48" fmla="*/ 15875 w 4137025"/>
              <a:gd name="connsiteY48" fmla="*/ 2032000 h 4279900"/>
              <a:gd name="connsiteX49" fmla="*/ 3175 w 4137025"/>
              <a:gd name="connsiteY49" fmla="*/ 1905000 h 4279900"/>
              <a:gd name="connsiteX50" fmla="*/ 0 w 4137025"/>
              <a:gd name="connsiteY50" fmla="*/ 1778000 h 4279900"/>
              <a:gd name="connsiteX51" fmla="*/ 3175 w 4137025"/>
              <a:gd name="connsiteY51" fmla="*/ 1647825 h 4279900"/>
              <a:gd name="connsiteX52" fmla="*/ 15875 w 4137025"/>
              <a:gd name="connsiteY52" fmla="*/ 1520825 h 4279900"/>
              <a:gd name="connsiteX53" fmla="*/ 31750 w 4137025"/>
              <a:gd name="connsiteY53" fmla="*/ 1393825 h 4279900"/>
              <a:gd name="connsiteX54" fmla="*/ 53975 w 4137025"/>
              <a:gd name="connsiteY54" fmla="*/ 1270000 h 4279900"/>
              <a:gd name="connsiteX55" fmla="*/ 79375 w 4137025"/>
              <a:gd name="connsiteY55" fmla="*/ 1149350 h 4279900"/>
              <a:gd name="connsiteX56" fmla="*/ 114300 w 4137025"/>
              <a:gd name="connsiteY56" fmla="*/ 1028700 h 4279900"/>
              <a:gd name="connsiteX57" fmla="*/ 155575 w 4137025"/>
              <a:gd name="connsiteY57" fmla="*/ 914400 h 4279900"/>
              <a:gd name="connsiteX58" fmla="*/ 200025 w 4137025"/>
              <a:gd name="connsiteY58" fmla="*/ 800100 h 4279900"/>
              <a:gd name="connsiteX59" fmla="*/ 250825 w 4137025"/>
              <a:gd name="connsiteY59" fmla="*/ 688975 h 4279900"/>
              <a:gd name="connsiteX60" fmla="*/ 304800 w 4137025"/>
              <a:gd name="connsiteY60" fmla="*/ 581025 h 4279900"/>
              <a:gd name="connsiteX61" fmla="*/ 365125 w 4137025"/>
              <a:gd name="connsiteY61" fmla="*/ 473075 h 4279900"/>
              <a:gd name="connsiteX62" fmla="*/ 431800 w 4137025"/>
              <a:gd name="connsiteY62" fmla="*/ 371475 h 4279900"/>
              <a:gd name="connsiteX63" fmla="*/ 501650 w 4137025"/>
              <a:gd name="connsiteY63" fmla="*/ 273050 h 4279900"/>
              <a:gd name="connsiteX64" fmla="*/ 577850 w 4137025"/>
              <a:gd name="connsiteY64" fmla="*/ 180975 h 4279900"/>
              <a:gd name="connsiteX65" fmla="*/ 657225 w 4137025"/>
              <a:gd name="connsiteY65" fmla="*/ 88900 h 427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137025" h="4279900">
                <a:moveTo>
                  <a:pt x="739775" y="0"/>
                </a:moveTo>
                <a:lnTo>
                  <a:pt x="4137025" y="0"/>
                </a:lnTo>
                <a:lnTo>
                  <a:pt x="4137025" y="3676650"/>
                </a:lnTo>
                <a:lnTo>
                  <a:pt x="4054475" y="3743325"/>
                </a:lnTo>
                <a:lnTo>
                  <a:pt x="3968750" y="3810000"/>
                </a:lnTo>
                <a:lnTo>
                  <a:pt x="3879850" y="3870325"/>
                </a:lnTo>
                <a:lnTo>
                  <a:pt x="3784600" y="3930650"/>
                </a:lnTo>
                <a:lnTo>
                  <a:pt x="3692525" y="3984625"/>
                </a:lnTo>
                <a:lnTo>
                  <a:pt x="3594100" y="4032250"/>
                </a:lnTo>
                <a:lnTo>
                  <a:pt x="3492500" y="4079875"/>
                </a:lnTo>
                <a:lnTo>
                  <a:pt x="3390900" y="4121150"/>
                </a:lnTo>
                <a:lnTo>
                  <a:pt x="3286125" y="4156075"/>
                </a:lnTo>
                <a:lnTo>
                  <a:pt x="3181350" y="4187825"/>
                </a:lnTo>
                <a:lnTo>
                  <a:pt x="3073400" y="4216400"/>
                </a:lnTo>
                <a:lnTo>
                  <a:pt x="2962275" y="4238625"/>
                </a:lnTo>
                <a:lnTo>
                  <a:pt x="2851150" y="4257675"/>
                </a:lnTo>
                <a:lnTo>
                  <a:pt x="2736850" y="4270375"/>
                </a:lnTo>
                <a:lnTo>
                  <a:pt x="2622550" y="4279900"/>
                </a:lnTo>
                <a:lnTo>
                  <a:pt x="2505075" y="4279900"/>
                </a:lnTo>
                <a:lnTo>
                  <a:pt x="2378075" y="4276725"/>
                </a:lnTo>
                <a:lnTo>
                  <a:pt x="2251075" y="4267200"/>
                </a:lnTo>
                <a:lnTo>
                  <a:pt x="2124075" y="4251325"/>
                </a:lnTo>
                <a:lnTo>
                  <a:pt x="2000250" y="4229100"/>
                </a:lnTo>
                <a:lnTo>
                  <a:pt x="1879600" y="4203700"/>
                </a:lnTo>
                <a:lnTo>
                  <a:pt x="1762125" y="4168775"/>
                </a:lnTo>
                <a:lnTo>
                  <a:pt x="1644650" y="4130675"/>
                </a:lnTo>
                <a:lnTo>
                  <a:pt x="1530350" y="4083050"/>
                </a:lnTo>
                <a:lnTo>
                  <a:pt x="1419225" y="4035425"/>
                </a:lnTo>
                <a:lnTo>
                  <a:pt x="1311275" y="3978275"/>
                </a:lnTo>
                <a:lnTo>
                  <a:pt x="1206500" y="3917950"/>
                </a:lnTo>
                <a:lnTo>
                  <a:pt x="1104900" y="3854450"/>
                </a:lnTo>
                <a:lnTo>
                  <a:pt x="1006475" y="3784600"/>
                </a:lnTo>
                <a:lnTo>
                  <a:pt x="911225" y="3708400"/>
                </a:lnTo>
                <a:lnTo>
                  <a:pt x="822325" y="3632200"/>
                </a:lnTo>
                <a:lnTo>
                  <a:pt x="733425" y="3546475"/>
                </a:lnTo>
                <a:lnTo>
                  <a:pt x="650875" y="3460750"/>
                </a:lnTo>
                <a:lnTo>
                  <a:pt x="574675" y="3368675"/>
                </a:lnTo>
                <a:lnTo>
                  <a:pt x="498475" y="3276600"/>
                </a:lnTo>
                <a:lnTo>
                  <a:pt x="428625" y="3178175"/>
                </a:lnTo>
                <a:lnTo>
                  <a:pt x="365125" y="3076575"/>
                </a:lnTo>
                <a:lnTo>
                  <a:pt x="304800" y="2971800"/>
                </a:lnTo>
                <a:lnTo>
                  <a:pt x="247650" y="2863850"/>
                </a:lnTo>
                <a:lnTo>
                  <a:pt x="196850" y="2752725"/>
                </a:lnTo>
                <a:lnTo>
                  <a:pt x="152400" y="2638425"/>
                </a:lnTo>
                <a:lnTo>
                  <a:pt x="114300" y="2520950"/>
                </a:lnTo>
                <a:lnTo>
                  <a:pt x="79375" y="2403475"/>
                </a:lnTo>
                <a:lnTo>
                  <a:pt x="50800" y="2282825"/>
                </a:lnTo>
                <a:lnTo>
                  <a:pt x="31750" y="2159000"/>
                </a:lnTo>
                <a:lnTo>
                  <a:pt x="15875" y="2032000"/>
                </a:lnTo>
                <a:lnTo>
                  <a:pt x="3175" y="1905000"/>
                </a:lnTo>
                <a:lnTo>
                  <a:pt x="0" y="1778000"/>
                </a:lnTo>
                <a:lnTo>
                  <a:pt x="3175" y="1647825"/>
                </a:lnTo>
                <a:lnTo>
                  <a:pt x="15875" y="1520825"/>
                </a:lnTo>
                <a:lnTo>
                  <a:pt x="31750" y="1393825"/>
                </a:lnTo>
                <a:lnTo>
                  <a:pt x="53975" y="1270000"/>
                </a:lnTo>
                <a:lnTo>
                  <a:pt x="79375" y="1149350"/>
                </a:lnTo>
                <a:lnTo>
                  <a:pt x="114300" y="1028700"/>
                </a:lnTo>
                <a:lnTo>
                  <a:pt x="155575" y="914400"/>
                </a:lnTo>
                <a:lnTo>
                  <a:pt x="200025" y="800100"/>
                </a:lnTo>
                <a:lnTo>
                  <a:pt x="250825" y="688975"/>
                </a:lnTo>
                <a:lnTo>
                  <a:pt x="304800" y="581025"/>
                </a:lnTo>
                <a:lnTo>
                  <a:pt x="365125" y="473075"/>
                </a:lnTo>
                <a:lnTo>
                  <a:pt x="431800" y="371475"/>
                </a:lnTo>
                <a:lnTo>
                  <a:pt x="501650" y="273050"/>
                </a:lnTo>
                <a:lnTo>
                  <a:pt x="577850" y="180975"/>
                </a:lnTo>
                <a:lnTo>
                  <a:pt x="657225" y="889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wrap="square" tIns="1656000">
            <a:no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5" name="図プレースホルダー 14"/>
          <p:cNvSpPr>
            <a:spLocks noGrp="1"/>
          </p:cNvSpPr>
          <p:nvPr>
            <p:ph type="pic" sz="quarter" idx="11" hasCustomPrompt="1"/>
          </p:nvPr>
        </p:nvSpPr>
        <p:spPr>
          <a:xfrm>
            <a:off x="1588" y="3862089"/>
            <a:ext cx="3778250" cy="2876550"/>
          </a:xfrm>
          <a:custGeom>
            <a:avLst/>
            <a:gdLst>
              <a:gd name="connsiteX0" fmla="*/ 0 w 3778250"/>
              <a:gd name="connsiteY0" fmla="*/ 0 h 2876550"/>
              <a:gd name="connsiteX1" fmla="*/ 3778250 w 3778250"/>
              <a:gd name="connsiteY1" fmla="*/ 0 h 2876550"/>
              <a:gd name="connsiteX2" fmla="*/ 3778250 w 3778250"/>
              <a:gd name="connsiteY2" fmla="*/ 2876550 h 2876550"/>
              <a:gd name="connsiteX3" fmla="*/ 0 w 3778250"/>
              <a:gd name="connsiteY3" fmla="*/ 2876550 h 287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8250" h="2876550">
                <a:moveTo>
                  <a:pt x="0" y="0"/>
                </a:moveTo>
                <a:lnTo>
                  <a:pt x="3778250" y="0"/>
                </a:lnTo>
                <a:lnTo>
                  <a:pt x="3778250" y="2876550"/>
                </a:lnTo>
                <a:lnTo>
                  <a:pt x="0" y="2876550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ctr"/>
          </a:blipFill>
        </p:spPr>
        <p:txBody>
          <a:bodyPr wrap="square" tIns="936000">
            <a:no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7" name="図プレースホルダー 16" hidden="1"/>
          <p:cNvSpPr>
            <a:spLocks noGrp="1"/>
          </p:cNvSpPr>
          <p:nvPr>
            <p:ph type="pic" sz="quarter" idx="12" hasCustomPrompt="1"/>
          </p:nvPr>
        </p:nvSpPr>
        <p:spPr>
          <a:xfrm>
            <a:off x="3781425" y="6738639"/>
            <a:ext cx="3778250" cy="2876550"/>
          </a:xfrm>
          <a:custGeom>
            <a:avLst/>
            <a:gdLst>
              <a:gd name="connsiteX0" fmla="*/ 0 w 3778250"/>
              <a:gd name="connsiteY0" fmla="*/ 0 h 2876550"/>
              <a:gd name="connsiteX1" fmla="*/ 3778250 w 3778250"/>
              <a:gd name="connsiteY1" fmla="*/ 0 h 2876550"/>
              <a:gd name="connsiteX2" fmla="*/ 3778250 w 3778250"/>
              <a:gd name="connsiteY2" fmla="*/ 2876550 h 2876550"/>
              <a:gd name="connsiteX3" fmla="*/ 0 w 3778250"/>
              <a:gd name="connsiteY3" fmla="*/ 2876550 h 287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8250" h="2876550">
                <a:moveTo>
                  <a:pt x="0" y="0"/>
                </a:moveTo>
                <a:lnTo>
                  <a:pt x="3778250" y="0"/>
                </a:lnTo>
                <a:lnTo>
                  <a:pt x="3778250" y="2876550"/>
                </a:lnTo>
                <a:lnTo>
                  <a:pt x="0" y="287655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wrap="square" tIns="936000">
            <a:noAutofit/>
          </a:bodyPr>
          <a:lstStyle>
            <a:lvl1pPr marL="0" indent="0" algn="ctr">
              <a:buNone/>
              <a:defRPr sz="1600">
                <a:solidFill>
                  <a:srgbClr val="E5536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8" name="図プレースホルダー 17"/>
          <p:cNvSpPr>
            <a:spLocks noGrp="1"/>
          </p:cNvSpPr>
          <p:nvPr>
            <p:ph type="pic" sz="quarter" idx="13" hasCustomPrompt="1"/>
          </p:nvPr>
        </p:nvSpPr>
        <p:spPr>
          <a:xfrm>
            <a:off x="3781426" y="6738639"/>
            <a:ext cx="3778250" cy="2876550"/>
          </a:xfrm>
          <a:custGeom>
            <a:avLst/>
            <a:gdLst>
              <a:gd name="connsiteX0" fmla="*/ 0 w 3778250"/>
              <a:gd name="connsiteY0" fmla="*/ 0 h 2876550"/>
              <a:gd name="connsiteX1" fmla="*/ 3778250 w 3778250"/>
              <a:gd name="connsiteY1" fmla="*/ 0 h 2876550"/>
              <a:gd name="connsiteX2" fmla="*/ 3778250 w 3778250"/>
              <a:gd name="connsiteY2" fmla="*/ 2876550 h 2876550"/>
              <a:gd name="connsiteX3" fmla="*/ 0 w 3778250"/>
              <a:gd name="connsiteY3" fmla="*/ 2876550 h 287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8250" h="2876550">
                <a:moveTo>
                  <a:pt x="0" y="0"/>
                </a:moveTo>
                <a:lnTo>
                  <a:pt x="3778250" y="0"/>
                </a:lnTo>
                <a:lnTo>
                  <a:pt x="3778250" y="2876550"/>
                </a:lnTo>
                <a:lnTo>
                  <a:pt x="0" y="2876550"/>
                </a:lnTo>
                <a:close/>
              </a:path>
            </a:pathLst>
          </a:custGeom>
          <a:blipFill dpi="0" rotWithShape="1">
            <a:blip r:embed="rId5"/>
            <a:srcRect/>
            <a:tile tx="0" ty="0" sx="100000" sy="100000" flip="none" algn="ctr"/>
          </a:blipFill>
        </p:spPr>
        <p:txBody>
          <a:bodyPr wrap="square" tIns="936000">
            <a:no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</p:spTree>
    <p:extLst>
      <p:ext uri="{BB962C8B-B14F-4D97-AF65-F5344CB8AC3E}">
        <p14:creationId xmlns:p14="http://schemas.microsoft.com/office/powerpoint/2010/main" val="570975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2727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7973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DC4DC-AF54-4368-AE6A-2E6D71B68A52}" type="datetimeFigureOut">
              <a:rPr kumimoji="1" lang="ja-JP" altLang="en-US" smtClean="0"/>
              <a:t>2022/11/4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39375-5CE0-4570-A7A0-661997AB3A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3101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hyperlink" Target="https://freepngimg.com/png/69662-instagram-media-brand-social-logo-photography" TargetMode="External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19.png"/><Relationship Id="rId2" Type="http://schemas.openxmlformats.org/officeDocument/2006/relationships/image" Target="../media/image13.png"/><Relationship Id="rId16" Type="http://schemas.microsoft.com/office/2007/relationships/hdphoto" Target="../media/hdphoto5.wdp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11" Type="http://schemas.microsoft.com/office/2007/relationships/hdphoto" Target="../media/hdphoto4.wdp"/><Relationship Id="rId5" Type="http://schemas.microsoft.com/office/2007/relationships/hdphoto" Target="../media/hdphoto2.wdp"/><Relationship Id="rId15" Type="http://schemas.openxmlformats.org/officeDocument/2006/relationships/image" Target="../media/image20.png"/><Relationship Id="rId10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openxmlformats.org/officeDocument/2006/relationships/image" Target="../media/image17.svg"/><Relationship Id="rId14" Type="http://schemas.openxmlformats.org/officeDocument/2006/relationships/hyperlink" Target="https://creativecommons.org/licenses/by-nc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rice"/>
          <p:cNvSpPr txBox="1"/>
          <p:nvPr/>
        </p:nvSpPr>
        <p:spPr>
          <a:xfrm>
            <a:off x="2405362" y="551624"/>
            <a:ext cx="1444746" cy="448846"/>
          </a:xfrm>
          <a:prstGeom prst="rect">
            <a:avLst/>
          </a:prstGeom>
          <a:noFill/>
          <a:effectLst>
            <a:outerShdw blurRad="139700" dist="38100" dir="2700000" algn="tl" rotWithShape="0">
              <a:srgbClr val="84560C">
                <a:alpha val="4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ja-JP" altLang="en-US" sz="1944" b="1" dirty="0">
                <a:ln>
                  <a:solidFill>
                    <a:srgbClr val="A35409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￥</a:t>
            </a:r>
            <a:r>
              <a:rPr lang="en-US" altLang="ja-JP" sz="2333" b="1" dirty="0">
                <a:ln>
                  <a:solidFill>
                    <a:srgbClr val="A35409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850</a:t>
            </a:r>
            <a:endParaRPr lang="ja-JP" altLang="en-US" sz="1944" b="1" dirty="0">
              <a:ln>
                <a:solidFill>
                  <a:srgbClr val="A35409"/>
                </a:solidFill>
              </a:ln>
              <a:solidFill>
                <a:schemeClr val="bg1"/>
              </a:solidFill>
              <a:latin typeface="Stencil Std" pitchFamily="82" charset="0"/>
            </a:endParaRPr>
          </a:p>
        </p:txBody>
      </p:sp>
      <p:sp>
        <p:nvSpPr>
          <p:cNvPr id="25" name="under-name-food"/>
          <p:cNvSpPr txBox="1"/>
          <p:nvPr/>
        </p:nvSpPr>
        <p:spPr>
          <a:xfrm>
            <a:off x="538378" y="990640"/>
            <a:ext cx="2302999" cy="299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361" b="1" dirty="0"/>
              <a:t>(</a:t>
            </a:r>
            <a:r>
              <a:rPr lang="ja-JP" altLang="en-US" sz="1361" b="1" dirty="0"/>
              <a:t>サラダ・スープ・コーヒー</a:t>
            </a:r>
            <a:r>
              <a:rPr lang="en-US" altLang="ja-JP" sz="1361" b="1" dirty="0"/>
              <a:t>set)</a:t>
            </a:r>
          </a:p>
        </p:txBody>
      </p:sp>
      <p:sp>
        <p:nvSpPr>
          <p:cNvPr id="22" name="name-food"/>
          <p:cNvSpPr txBox="1"/>
          <p:nvPr/>
        </p:nvSpPr>
        <p:spPr>
          <a:xfrm>
            <a:off x="634131" y="573417"/>
            <a:ext cx="2337374" cy="389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944" b="1" dirty="0">
                <a:solidFill>
                  <a:schemeClr val="accent6">
                    <a:lumMod val="50000"/>
                  </a:schemeClr>
                </a:solidFill>
                <a:highlight>
                  <a:srgbClr val="C5E0B2"/>
                </a:highlight>
                <a:latin typeface="HG創英角ﾎﾟｯﾌﾟ体" panose="040B0A09000000000000" pitchFamily="49" charset="-128"/>
              </a:rPr>
              <a:t>日替わりランチ</a:t>
            </a:r>
          </a:p>
        </p:txBody>
      </p:sp>
      <p:sp>
        <p:nvSpPr>
          <p:cNvPr id="27" name="under-price"/>
          <p:cNvSpPr txBox="1"/>
          <p:nvPr/>
        </p:nvSpPr>
        <p:spPr>
          <a:xfrm>
            <a:off x="4046484" y="1568671"/>
            <a:ext cx="3911065" cy="56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56" b="1" dirty="0">
                <a:solidFill>
                  <a:srgbClr val="00B0F0"/>
                </a:solidFill>
              </a:rPr>
              <a:t>・ メニュー内容は当日１１時頃</a:t>
            </a:r>
            <a:endParaRPr lang="en-US" altLang="ja-JP" sz="1556" b="1" dirty="0">
              <a:solidFill>
                <a:srgbClr val="00B0F0"/>
              </a:solidFill>
            </a:endParaRPr>
          </a:p>
          <a:p>
            <a:r>
              <a:rPr lang="ja-JP" altLang="en-US" sz="1556" b="1" dirty="0">
                <a:solidFill>
                  <a:srgbClr val="00B0F0"/>
                </a:solidFill>
              </a:rPr>
              <a:t>　インスタグラムで確認できます　</a:t>
            </a:r>
          </a:p>
        </p:txBody>
      </p:sp>
      <p:sp>
        <p:nvSpPr>
          <p:cNvPr id="116" name="name-food">
            <a:extLst>
              <a:ext uri="{FF2B5EF4-FFF2-40B4-BE49-F238E27FC236}">
                <a16:creationId xmlns:a16="http://schemas.microsoft.com/office/drawing/2014/main" id="{5E057067-B8C3-4EAE-824A-13690F47D483}"/>
              </a:ext>
            </a:extLst>
          </p:cNvPr>
          <p:cNvSpPr txBox="1"/>
          <p:nvPr/>
        </p:nvSpPr>
        <p:spPr>
          <a:xfrm>
            <a:off x="3039668" y="7761714"/>
            <a:ext cx="3538523" cy="508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361" b="1" dirty="0"/>
              <a:t>★　単品メニューに＋</a:t>
            </a:r>
            <a:r>
              <a:rPr lang="en-US" altLang="ja-JP" sz="1361" b="1" dirty="0"/>
              <a:t>250</a:t>
            </a:r>
            <a:r>
              <a:rPr lang="ja-JP" altLang="en-US" sz="1361" b="1" dirty="0"/>
              <a:t>円で</a:t>
            </a:r>
            <a:endParaRPr lang="en-US" altLang="ja-JP" sz="1361" b="1" dirty="0"/>
          </a:p>
          <a:p>
            <a:r>
              <a:rPr lang="ja-JP" altLang="en-US" sz="1361" b="1" dirty="0"/>
              <a:t>スープ、サラダ、コーヒーがセットになります</a:t>
            </a:r>
            <a:endParaRPr lang="en-US" altLang="ja-JP" sz="1361" b="1" dirty="0"/>
          </a:p>
        </p:txBody>
      </p:sp>
      <p:sp>
        <p:nvSpPr>
          <p:cNvPr id="55" name="name-food">
            <a:extLst>
              <a:ext uri="{FF2B5EF4-FFF2-40B4-BE49-F238E27FC236}">
                <a16:creationId xmlns:a16="http://schemas.microsoft.com/office/drawing/2014/main" id="{B8899EA7-D0E6-4ECF-AE67-426FCC79262A}"/>
              </a:ext>
            </a:extLst>
          </p:cNvPr>
          <p:cNvSpPr txBox="1"/>
          <p:nvPr/>
        </p:nvSpPr>
        <p:spPr>
          <a:xfrm>
            <a:off x="700564" y="6968247"/>
            <a:ext cx="1698909" cy="389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1700" b="1">
                <a:solidFill>
                  <a:srgbClr val="A35409"/>
                </a:solidFill>
              </a:defRPr>
            </a:lvl1pPr>
          </a:lstStyle>
          <a:p>
            <a:r>
              <a:rPr lang="ja-JP" altLang="en-US" sz="1944" dirty="0"/>
              <a:t>ナポリタン</a:t>
            </a:r>
          </a:p>
        </p:txBody>
      </p:sp>
      <p:sp>
        <p:nvSpPr>
          <p:cNvPr id="57" name="name-food">
            <a:extLst>
              <a:ext uri="{FF2B5EF4-FFF2-40B4-BE49-F238E27FC236}">
                <a16:creationId xmlns:a16="http://schemas.microsoft.com/office/drawing/2014/main" id="{05A1FD2E-F437-431B-90AA-B2C53BB92C16}"/>
              </a:ext>
            </a:extLst>
          </p:cNvPr>
          <p:cNvSpPr txBox="1"/>
          <p:nvPr/>
        </p:nvSpPr>
        <p:spPr>
          <a:xfrm>
            <a:off x="4291194" y="7107196"/>
            <a:ext cx="2294601" cy="329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1700" b="1">
                <a:solidFill>
                  <a:srgbClr val="A35409"/>
                </a:solidFill>
              </a:defRPr>
            </a:lvl1pPr>
          </a:lstStyle>
          <a:p>
            <a:r>
              <a:rPr lang="ja-JP" altLang="en-US" sz="1556" dirty="0"/>
              <a:t>五目チャーハン</a:t>
            </a:r>
          </a:p>
        </p:txBody>
      </p:sp>
      <p:sp>
        <p:nvSpPr>
          <p:cNvPr id="65" name="name-food">
            <a:extLst>
              <a:ext uri="{FF2B5EF4-FFF2-40B4-BE49-F238E27FC236}">
                <a16:creationId xmlns:a16="http://schemas.microsoft.com/office/drawing/2014/main" id="{A420597B-9171-4117-8DC6-9D24A0E6BBFA}"/>
              </a:ext>
            </a:extLst>
          </p:cNvPr>
          <p:cNvSpPr txBox="1"/>
          <p:nvPr/>
        </p:nvSpPr>
        <p:spPr>
          <a:xfrm>
            <a:off x="4280725" y="4676398"/>
            <a:ext cx="1519648" cy="389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1700" b="1">
                <a:solidFill>
                  <a:srgbClr val="A35409"/>
                </a:solidFill>
              </a:defRPr>
            </a:lvl1pPr>
          </a:lstStyle>
          <a:p>
            <a:r>
              <a:rPr lang="ja-JP" altLang="en-US" sz="1944" dirty="0"/>
              <a:t>カツカレー</a:t>
            </a:r>
          </a:p>
        </p:txBody>
      </p:sp>
      <p:sp>
        <p:nvSpPr>
          <p:cNvPr id="66" name="name-food">
            <a:extLst>
              <a:ext uri="{FF2B5EF4-FFF2-40B4-BE49-F238E27FC236}">
                <a16:creationId xmlns:a16="http://schemas.microsoft.com/office/drawing/2014/main" id="{CC25421B-7255-4809-8963-47D6CC2A0E46}"/>
              </a:ext>
            </a:extLst>
          </p:cNvPr>
          <p:cNvSpPr txBox="1"/>
          <p:nvPr/>
        </p:nvSpPr>
        <p:spPr>
          <a:xfrm>
            <a:off x="180293" y="4739335"/>
            <a:ext cx="2288950" cy="389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1700" b="1">
                <a:solidFill>
                  <a:srgbClr val="A35409"/>
                </a:solidFill>
              </a:defRPr>
            </a:lvl1pPr>
          </a:lstStyle>
          <a:p>
            <a:r>
              <a:rPr lang="ja-JP" altLang="en-US" sz="1944" dirty="0"/>
              <a:t>あんかけ焼きそば</a:t>
            </a:r>
          </a:p>
        </p:txBody>
      </p:sp>
      <p:pic>
        <p:nvPicPr>
          <p:cNvPr id="102" name="図 10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110" l="4924" r="93636">
                        <a14:foregroundMark x1="10341" y1="25000" x2="23424" y2="12957"/>
                        <a14:foregroundMark x1="80142" y1="18086" x2="88086" y2="25650"/>
                        <a14:foregroundMark x1="79332" y1="17315" x2="79625" y2="17594"/>
                        <a14:foregroundMark x1="91742" y1="66590" x2="70038" y2="96110"/>
                        <a14:foregroundMark x1="8864" y1="70366" x2="31061" y2="96110"/>
                        <a14:foregroundMark x1="5181" y1="48616" x2="5391" y2="66684"/>
                        <a14:foregroundMark x1="20163" y1="84688" x2="28513" y2="93750"/>
                        <a14:foregroundMark x1="18737" y1="83125" x2="19756" y2="84375"/>
                        <a14:foregroundMark x1="18941" y1="85313" x2="20163" y2="86250"/>
                        <a14:foregroundMark x1="88595" y1="71250" x2="74542" y2="90313"/>
                        <a14:foregroundMark x1="75153" y1="90313" x2="73320" y2="90938"/>
                        <a14:foregroundMark x1="88798" y1="70625" x2="88798" y2="70625"/>
                        <a14:foregroundMark x1="88798" y1="72188" x2="88798" y2="71250"/>
                        <a14:foregroundMark x1="89409" y1="70625" x2="88187" y2="71250"/>
                        <a14:foregroundMark x1="92464" y1="46250" x2="93279" y2="63125"/>
                        <a14:foregroundMark x1="79760" y1="18818" x2="86965" y2="25313"/>
                        <a14:foregroundMark x1="78960" y1="18097" x2="79234" y2="18344"/>
                        <a14:backgroundMark x1="87574" y1="24341" x2="91250" y2="27231"/>
                        <a14:backgroundMark x1="9848" y1="79462" x2="17770" y2="84455"/>
                        <a14:backgroundMark x1="10341" y1="22712" x2="2955" y2="15160"/>
                        <a14:backgroundMark x1="4481" y1="25313" x2="3462" y2="48438"/>
                        <a14:backgroundMark x1="26273" y1="8438" x2="25458" y2="8125"/>
                        <a14:backgroundMark x1="25255" y1="7813" x2="37475" y2="2813"/>
                        <a14:backgroundMark x1="9369" y1="76875" x2="4888" y2="69063"/>
                        <a14:backgroundMark x1="90020" y1="24063" x2="93279" y2="32500"/>
                        <a14:backgroundMark x1="64155" y1="1875" x2="78208" y2="14688"/>
                        <a14:backgroundMark x1="78004" y1="14063" x2="78819" y2="14688"/>
                        <a14:backgroundMark x1="78819" y1="15937" x2="79837" y2="16250"/>
                        <a14:backgroundMark x1="78208" y1="15313" x2="78615" y2="15313"/>
                        <a14:backgroundMark x1="78411" y1="15937" x2="79633" y2="16563"/>
                        <a14:backgroundMark x1="79837" y1="17188" x2="80448" y2="17500"/>
                      </a14:backgroundRemoval>
                    </a14:imgEffect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59" t="3785" r="2342" b="3130"/>
          <a:stretch/>
        </p:blipFill>
        <p:spPr bwMode="auto">
          <a:xfrm>
            <a:off x="4409737" y="5669571"/>
            <a:ext cx="2010178" cy="132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" name="図 9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60" t="2638" r="17497"/>
          <a:stretch>
            <a:fillRect/>
          </a:stretch>
        </p:blipFill>
        <p:spPr bwMode="auto">
          <a:xfrm>
            <a:off x="836642" y="5388465"/>
            <a:ext cx="2288950" cy="15231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price">
            <a:extLst>
              <a:ext uri="{FF2B5EF4-FFF2-40B4-BE49-F238E27FC236}">
                <a16:creationId xmlns:a16="http://schemas.microsoft.com/office/drawing/2014/main" id="{452F27B5-915D-403F-8D10-6FA8E47D14AA}"/>
              </a:ext>
            </a:extLst>
          </p:cNvPr>
          <p:cNvSpPr txBox="1"/>
          <p:nvPr/>
        </p:nvSpPr>
        <p:spPr>
          <a:xfrm>
            <a:off x="5438495" y="4626487"/>
            <a:ext cx="2013353" cy="448846"/>
          </a:xfrm>
          <a:prstGeom prst="rect">
            <a:avLst/>
          </a:prstGeom>
          <a:noFill/>
          <a:effectLst>
            <a:outerShdw blurRad="139700" dist="38100" dir="2700000" algn="tl" rotWithShape="0">
              <a:srgbClr val="84560C">
                <a:alpha val="4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ja-JP" altLang="en-US" sz="1750" dirty="0">
                <a:ln>
                  <a:solidFill>
                    <a:srgbClr val="A35409"/>
                  </a:solidFill>
                </a:ln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￥</a:t>
            </a:r>
            <a:r>
              <a:rPr lang="en-US" altLang="ja-JP" sz="2333" dirty="0">
                <a:ln>
                  <a:solidFill>
                    <a:srgbClr val="A35409"/>
                  </a:solidFill>
                </a:ln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900</a:t>
            </a:r>
            <a:endParaRPr lang="ja-JP" altLang="en-US" sz="2333" dirty="0">
              <a:ln>
                <a:solidFill>
                  <a:srgbClr val="A35409"/>
                </a:solidFill>
              </a:ln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856BDB0A-EB84-428B-AE61-BD4429F4FC8A}"/>
              </a:ext>
            </a:extLst>
          </p:cNvPr>
          <p:cNvSpPr/>
          <p:nvPr/>
        </p:nvSpPr>
        <p:spPr>
          <a:xfrm>
            <a:off x="136938" y="173889"/>
            <a:ext cx="7284879" cy="10344035"/>
          </a:xfrm>
          <a:prstGeom prst="rect">
            <a:avLst/>
          </a:prstGeom>
          <a:noFill/>
          <a:ln w="73025" cmpd="thinThick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750"/>
          </a:p>
        </p:txBody>
      </p:sp>
      <p:sp>
        <p:nvSpPr>
          <p:cNvPr id="44" name="under-price">
            <a:extLst>
              <a:ext uri="{FF2B5EF4-FFF2-40B4-BE49-F238E27FC236}">
                <a16:creationId xmlns:a16="http://schemas.microsoft.com/office/drawing/2014/main" id="{BF22B547-6118-4759-BD9E-14AF31CB1C46}"/>
              </a:ext>
            </a:extLst>
          </p:cNvPr>
          <p:cNvSpPr txBox="1"/>
          <p:nvPr/>
        </p:nvSpPr>
        <p:spPr>
          <a:xfrm>
            <a:off x="538378" y="2003051"/>
            <a:ext cx="3670638" cy="329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56" b="1" dirty="0">
                <a:solidFill>
                  <a:srgbClr val="00B0F0"/>
                </a:solidFill>
              </a:rPr>
              <a:t>・ </a:t>
            </a:r>
            <a:r>
              <a:rPr lang="en-US" altLang="ja-JP" sz="1556" b="1" dirty="0">
                <a:solidFill>
                  <a:srgbClr val="00B0F0"/>
                </a:solidFill>
              </a:rPr>
              <a:t>Name</a:t>
            </a:r>
            <a:r>
              <a:rPr lang="ja-JP" altLang="en-US" sz="1556" b="1" dirty="0">
                <a:solidFill>
                  <a:srgbClr val="00B0F0"/>
                </a:solidFill>
              </a:rPr>
              <a:t>「ホテルニューえさし」</a:t>
            </a:r>
          </a:p>
        </p:txBody>
      </p:sp>
      <p:sp>
        <p:nvSpPr>
          <p:cNvPr id="45" name="under-price">
            <a:extLst>
              <a:ext uri="{FF2B5EF4-FFF2-40B4-BE49-F238E27FC236}">
                <a16:creationId xmlns:a16="http://schemas.microsoft.com/office/drawing/2014/main" id="{9311DC59-57BC-446C-9B76-0F248C39288B}"/>
              </a:ext>
            </a:extLst>
          </p:cNvPr>
          <p:cNvSpPr txBox="1"/>
          <p:nvPr/>
        </p:nvSpPr>
        <p:spPr>
          <a:xfrm>
            <a:off x="6104135" y="2024849"/>
            <a:ext cx="1381671" cy="329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56" b="1" dirty="0">
                <a:solidFill>
                  <a:srgbClr val="00B0F0"/>
                </a:solidFill>
              </a:rPr>
              <a:t> で検索</a:t>
            </a:r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25F57055-F16B-4555-8C7B-D774D57145ED}"/>
              </a:ext>
            </a:extLst>
          </p:cNvPr>
          <p:cNvSpPr/>
          <p:nvPr/>
        </p:nvSpPr>
        <p:spPr>
          <a:xfrm>
            <a:off x="5512628" y="9737819"/>
            <a:ext cx="944763" cy="249061"/>
          </a:xfrm>
          <a:prstGeom prst="rect">
            <a:avLst/>
          </a:prstGeom>
          <a:noFill/>
        </p:spPr>
        <p:txBody>
          <a:bodyPr wrap="none" lIns="88901" tIns="44451" rIns="88901" bIns="44451" numCol="1">
            <a:prstTxWarp prst="textPlain">
              <a:avLst/>
            </a:prstTxWarp>
            <a:spAutoFit/>
          </a:bodyPr>
          <a:lstStyle/>
          <a:p>
            <a:pPr algn="ctr"/>
            <a:r>
              <a:rPr lang="ja-JP" altLang="en-US" sz="5250" dirty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ホテルニューえさし</a:t>
            </a:r>
          </a:p>
        </p:txBody>
      </p:sp>
      <p:sp>
        <p:nvSpPr>
          <p:cNvPr id="54" name="time-in-out">
            <a:extLst>
              <a:ext uri="{FF2B5EF4-FFF2-40B4-BE49-F238E27FC236}">
                <a16:creationId xmlns:a16="http://schemas.microsoft.com/office/drawing/2014/main" id="{202C3DF4-4DD4-47E8-89D6-D04FABCE8128}"/>
              </a:ext>
            </a:extLst>
          </p:cNvPr>
          <p:cNvSpPr txBox="1"/>
          <p:nvPr/>
        </p:nvSpPr>
        <p:spPr>
          <a:xfrm>
            <a:off x="5363057" y="744196"/>
            <a:ext cx="1628902" cy="6113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ja-JP" altLang="en-US" sz="1944" dirty="0">
                <a:ln>
                  <a:solidFill>
                    <a:srgbClr val="FF0000"/>
                  </a:solidFill>
                </a:ln>
                <a:latin typeface="富士ポップ" panose="040F0709000000000000" pitchFamily="49" charset="-128"/>
                <a:ea typeface="富士ポップ" panose="040F0709000000000000" pitchFamily="49" charset="-128"/>
              </a:rPr>
              <a:t>ラ</a:t>
            </a:r>
            <a:r>
              <a:rPr lang="ja-JP" altLang="en-US" sz="1750" dirty="0">
                <a:ln>
                  <a:solidFill>
                    <a:srgbClr val="FF0000"/>
                  </a:solidFill>
                </a:ln>
                <a:latin typeface="富士ポップ" panose="040F0709000000000000" pitchFamily="49" charset="-128"/>
                <a:ea typeface="富士ポップ" panose="040F0709000000000000" pitchFamily="49" charset="-128"/>
              </a:rPr>
              <a:t>・カルプ</a:t>
            </a:r>
            <a:endParaRPr lang="ja-JP" altLang="en-US" sz="1069" dirty="0">
              <a:ln>
                <a:solidFill>
                  <a:srgbClr val="FF0000"/>
                </a:solidFill>
              </a:ln>
              <a:latin typeface="富士ポップ" panose="040F0709000000000000" pitchFamily="49" charset="-128"/>
              <a:ea typeface="富士ポップ" panose="040F0709000000000000" pitchFamily="49" charset="-128"/>
            </a:endParaRPr>
          </a:p>
        </p:txBody>
      </p:sp>
      <p:sp>
        <p:nvSpPr>
          <p:cNvPr id="56" name="time-in-out">
            <a:extLst>
              <a:ext uri="{FF2B5EF4-FFF2-40B4-BE49-F238E27FC236}">
                <a16:creationId xmlns:a16="http://schemas.microsoft.com/office/drawing/2014/main" id="{651A6CF4-C1EF-4615-BF1C-50160F3DAFFE}"/>
              </a:ext>
            </a:extLst>
          </p:cNvPr>
          <p:cNvSpPr txBox="1"/>
          <p:nvPr/>
        </p:nvSpPr>
        <p:spPr>
          <a:xfrm rot="1136053">
            <a:off x="5389237" y="648853"/>
            <a:ext cx="1424942" cy="92403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>
              <a:lnSpc>
                <a:spcPct val="200000"/>
              </a:lnSpc>
            </a:pPr>
            <a:r>
              <a:rPr lang="ja-JP" altLang="en-US" sz="1556" b="1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+mn-ea"/>
              </a:rPr>
              <a:t>喫茶・レストラン</a:t>
            </a:r>
            <a:r>
              <a:rPr lang="ja-JP" altLang="en-US" sz="1021" b="1" dirty="0">
                <a:solidFill>
                  <a:schemeClr val="accent6">
                    <a:lumMod val="50000"/>
                  </a:schemeClr>
                </a:solidFill>
                <a:latin typeface="+mn-ea"/>
              </a:rPr>
              <a:t>　</a:t>
            </a:r>
            <a:r>
              <a:rPr lang="ja-JP" altLang="en-US" sz="1361" b="1" dirty="0">
                <a:solidFill>
                  <a:schemeClr val="accent6">
                    <a:lumMod val="50000"/>
                  </a:schemeClr>
                </a:solidFill>
                <a:latin typeface="+mn-ea"/>
              </a:rPr>
              <a:t>　</a:t>
            </a:r>
            <a:endParaRPr lang="ja-JP" altLang="en-US" sz="1069" dirty="0">
              <a:solidFill>
                <a:srgbClr val="A35409"/>
              </a:solidFill>
            </a:endParaRPr>
          </a:p>
        </p:txBody>
      </p:sp>
      <p:sp>
        <p:nvSpPr>
          <p:cNvPr id="58" name="time-in-out">
            <a:extLst>
              <a:ext uri="{FF2B5EF4-FFF2-40B4-BE49-F238E27FC236}">
                <a16:creationId xmlns:a16="http://schemas.microsoft.com/office/drawing/2014/main" id="{36011DB0-78D0-482E-8399-967748A76145}"/>
              </a:ext>
            </a:extLst>
          </p:cNvPr>
          <p:cNvSpPr txBox="1"/>
          <p:nvPr/>
        </p:nvSpPr>
        <p:spPr>
          <a:xfrm>
            <a:off x="4670762" y="8670248"/>
            <a:ext cx="2817675" cy="444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ja-JP" altLang="en-US" sz="1361" b="1" dirty="0">
                <a:solidFill>
                  <a:schemeClr val="accent6">
                    <a:lumMod val="50000"/>
                  </a:schemeClr>
                </a:solidFill>
                <a:latin typeface="+mn-ea"/>
              </a:rPr>
              <a:t>【営 業 日 】</a:t>
            </a:r>
            <a:r>
              <a:rPr lang="ja-JP" altLang="en-US" sz="1167" b="1" dirty="0">
                <a:solidFill>
                  <a:schemeClr val="accent6">
                    <a:lumMod val="50000"/>
                  </a:schemeClr>
                </a:solidFill>
                <a:latin typeface="+mn-ea"/>
              </a:rPr>
              <a:t>月曜日～金曜日</a:t>
            </a:r>
            <a:endParaRPr lang="ja-JP" altLang="en-US" sz="875" dirty="0">
              <a:solidFill>
                <a:srgbClr val="A35409"/>
              </a:solidFill>
            </a:endParaRPr>
          </a:p>
        </p:txBody>
      </p:sp>
      <p:sp>
        <p:nvSpPr>
          <p:cNvPr id="60" name="time-in-out">
            <a:extLst>
              <a:ext uri="{FF2B5EF4-FFF2-40B4-BE49-F238E27FC236}">
                <a16:creationId xmlns:a16="http://schemas.microsoft.com/office/drawing/2014/main" id="{37EF93CC-8B7C-4466-B88F-8EA1E3FCE158}"/>
              </a:ext>
            </a:extLst>
          </p:cNvPr>
          <p:cNvSpPr txBox="1"/>
          <p:nvPr/>
        </p:nvSpPr>
        <p:spPr>
          <a:xfrm>
            <a:off x="5040549" y="9155027"/>
            <a:ext cx="3561453" cy="444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ja-JP" altLang="en-US" sz="1361" b="1" dirty="0">
                <a:solidFill>
                  <a:schemeClr val="accent6">
                    <a:lumMod val="50000"/>
                  </a:schemeClr>
                </a:solidFill>
                <a:latin typeface="+mn-ea"/>
              </a:rPr>
              <a:t>【営業時間】</a:t>
            </a:r>
            <a:r>
              <a:rPr lang="ja-JP" altLang="en-US" sz="1167" b="1" dirty="0">
                <a:solidFill>
                  <a:schemeClr val="accent6">
                    <a:lumMod val="50000"/>
                  </a:schemeClr>
                </a:solidFill>
                <a:latin typeface="+mn-ea"/>
              </a:rPr>
              <a:t>11:00～14:</a:t>
            </a:r>
            <a:r>
              <a:rPr lang="en-US" altLang="ja-JP" sz="1167" b="1" dirty="0">
                <a:solidFill>
                  <a:schemeClr val="accent6">
                    <a:lumMod val="50000"/>
                  </a:schemeClr>
                </a:solidFill>
                <a:latin typeface="+mn-ea"/>
              </a:rPr>
              <a:t>3</a:t>
            </a:r>
            <a:r>
              <a:rPr lang="ja-JP" altLang="en-US" sz="1167" b="1" dirty="0">
                <a:solidFill>
                  <a:schemeClr val="accent6">
                    <a:lumMod val="50000"/>
                  </a:schemeClr>
                </a:solidFill>
                <a:latin typeface="+mn-ea"/>
              </a:rPr>
              <a:t>0 (L.O)</a:t>
            </a:r>
            <a:endParaRPr lang="ja-JP" altLang="en-US" sz="1021" dirty="0">
              <a:solidFill>
                <a:srgbClr val="A35409"/>
              </a:solidFill>
            </a:endParaRPr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AC79C59D-699F-45AC-A975-8D1DD70B6BB8}"/>
              </a:ext>
            </a:extLst>
          </p:cNvPr>
          <p:cNvSpPr/>
          <p:nvPr/>
        </p:nvSpPr>
        <p:spPr>
          <a:xfrm>
            <a:off x="5619360" y="10152007"/>
            <a:ext cx="792778" cy="148605"/>
          </a:xfrm>
          <a:prstGeom prst="rect">
            <a:avLst/>
          </a:prstGeom>
          <a:noFill/>
        </p:spPr>
        <p:txBody>
          <a:bodyPr wrap="none" lIns="88901" tIns="44451" rIns="88901" bIns="44451" numCol="1">
            <a:prstTxWarp prst="textPlain">
              <a:avLst/>
            </a:prstTxWarp>
            <a:spAutoFit/>
          </a:bodyPr>
          <a:lstStyle/>
          <a:p>
            <a:pPr algn="ctr"/>
            <a:r>
              <a:rPr lang="en-US" altLang="ja-JP" sz="1750" dirty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52-3311</a:t>
            </a:r>
            <a:endParaRPr lang="ja-JP" altLang="en-US" sz="1750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9" name="price">
            <a:extLst>
              <a:ext uri="{FF2B5EF4-FFF2-40B4-BE49-F238E27FC236}">
                <a16:creationId xmlns:a16="http://schemas.microsoft.com/office/drawing/2014/main" id="{FEDAC97D-61EE-4F81-8F2C-716D0CF4E9FD}"/>
              </a:ext>
            </a:extLst>
          </p:cNvPr>
          <p:cNvSpPr txBox="1"/>
          <p:nvPr/>
        </p:nvSpPr>
        <p:spPr>
          <a:xfrm>
            <a:off x="5438495" y="5028930"/>
            <a:ext cx="2013353" cy="448846"/>
          </a:xfrm>
          <a:prstGeom prst="rect">
            <a:avLst/>
          </a:prstGeom>
          <a:noFill/>
          <a:effectLst>
            <a:outerShdw blurRad="139700" dist="38100" dir="2700000" algn="tl" rotWithShape="0">
              <a:srgbClr val="84560C">
                <a:alpha val="4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ja-JP" altLang="en-US" sz="1750" dirty="0">
                <a:ln>
                  <a:solidFill>
                    <a:srgbClr val="A35409"/>
                  </a:solidFill>
                </a:ln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￥</a:t>
            </a:r>
            <a:r>
              <a:rPr lang="en-US" altLang="ja-JP" sz="2333" dirty="0">
                <a:ln>
                  <a:solidFill>
                    <a:srgbClr val="A35409"/>
                  </a:solidFill>
                </a:ln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1050</a:t>
            </a:r>
            <a:endParaRPr lang="ja-JP" altLang="en-US" sz="2333" dirty="0">
              <a:ln>
                <a:solidFill>
                  <a:srgbClr val="A35409"/>
                </a:solidFill>
              </a:ln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0" name="name-food">
            <a:extLst>
              <a:ext uri="{FF2B5EF4-FFF2-40B4-BE49-F238E27FC236}">
                <a16:creationId xmlns:a16="http://schemas.microsoft.com/office/drawing/2014/main" id="{16EE8490-F342-4F73-B891-7350F19F7F5F}"/>
              </a:ext>
            </a:extLst>
          </p:cNvPr>
          <p:cNvSpPr txBox="1"/>
          <p:nvPr/>
        </p:nvSpPr>
        <p:spPr>
          <a:xfrm>
            <a:off x="960579" y="5101431"/>
            <a:ext cx="1519648" cy="359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1700" b="1">
                <a:solidFill>
                  <a:srgbClr val="A35409"/>
                </a:solidFill>
              </a:defRPr>
            </a:lvl1pPr>
          </a:lstStyle>
          <a:p>
            <a:r>
              <a:rPr lang="en-US" altLang="ja-JP" sz="1750" dirty="0"/>
              <a:t>〃</a:t>
            </a:r>
            <a:r>
              <a:rPr lang="ja-JP" altLang="en-US" sz="1750" dirty="0"/>
              <a:t>　大盛り</a:t>
            </a:r>
          </a:p>
        </p:txBody>
      </p:sp>
      <p:sp>
        <p:nvSpPr>
          <p:cNvPr id="59" name="name-food">
            <a:extLst>
              <a:ext uri="{FF2B5EF4-FFF2-40B4-BE49-F238E27FC236}">
                <a16:creationId xmlns:a16="http://schemas.microsoft.com/office/drawing/2014/main" id="{9F4E2424-E936-4024-864C-A4B50A6530CF}"/>
              </a:ext>
            </a:extLst>
          </p:cNvPr>
          <p:cNvSpPr txBox="1"/>
          <p:nvPr/>
        </p:nvSpPr>
        <p:spPr>
          <a:xfrm>
            <a:off x="4243186" y="5094260"/>
            <a:ext cx="1519648" cy="359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1700" b="1">
                <a:solidFill>
                  <a:srgbClr val="A35409"/>
                </a:solidFill>
              </a:defRPr>
            </a:lvl1pPr>
          </a:lstStyle>
          <a:p>
            <a:r>
              <a:rPr lang="en-US" altLang="ja-JP" sz="1750" dirty="0"/>
              <a:t>〃</a:t>
            </a:r>
            <a:r>
              <a:rPr lang="ja-JP" altLang="en-US" sz="1750" dirty="0"/>
              <a:t>　大盛り</a:t>
            </a:r>
          </a:p>
        </p:txBody>
      </p:sp>
      <p:sp>
        <p:nvSpPr>
          <p:cNvPr id="63" name="name-food">
            <a:extLst>
              <a:ext uri="{FF2B5EF4-FFF2-40B4-BE49-F238E27FC236}">
                <a16:creationId xmlns:a16="http://schemas.microsoft.com/office/drawing/2014/main" id="{9E0BD230-F8ED-489A-B616-C49316DFDA03}"/>
              </a:ext>
            </a:extLst>
          </p:cNvPr>
          <p:cNvSpPr txBox="1"/>
          <p:nvPr/>
        </p:nvSpPr>
        <p:spPr>
          <a:xfrm>
            <a:off x="4650326" y="7439049"/>
            <a:ext cx="1519648" cy="329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1700" b="1">
                <a:solidFill>
                  <a:srgbClr val="A35409"/>
                </a:solidFill>
              </a:defRPr>
            </a:lvl1pPr>
          </a:lstStyle>
          <a:p>
            <a:r>
              <a:rPr lang="en-US" altLang="ja-JP" sz="1556" dirty="0"/>
              <a:t>〃</a:t>
            </a:r>
            <a:r>
              <a:rPr lang="ja-JP" altLang="en-US" sz="1556" dirty="0"/>
              <a:t>　大盛り</a:t>
            </a:r>
          </a:p>
        </p:txBody>
      </p:sp>
      <p:sp>
        <p:nvSpPr>
          <p:cNvPr id="73" name="name-food">
            <a:extLst>
              <a:ext uri="{FF2B5EF4-FFF2-40B4-BE49-F238E27FC236}">
                <a16:creationId xmlns:a16="http://schemas.microsoft.com/office/drawing/2014/main" id="{7B76B002-F3F6-4A1E-BB5C-07E5742F4A7C}"/>
              </a:ext>
            </a:extLst>
          </p:cNvPr>
          <p:cNvSpPr txBox="1"/>
          <p:nvPr/>
        </p:nvSpPr>
        <p:spPr>
          <a:xfrm>
            <a:off x="580042" y="1316910"/>
            <a:ext cx="2337374" cy="299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361" b="1" dirty="0"/>
              <a:t>ライスのお代わり無料です</a:t>
            </a:r>
            <a:endParaRPr lang="en-US" altLang="ja-JP" sz="1361" b="1" dirty="0"/>
          </a:p>
        </p:txBody>
      </p:sp>
      <p:pic>
        <p:nvPicPr>
          <p:cNvPr id="8" name="図 7" descr="ブラック, ナイフ が含まれている画像&#10;&#10;自動的に生成された説明">
            <a:extLst>
              <a:ext uri="{FF2B5EF4-FFF2-40B4-BE49-F238E27FC236}">
                <a16:creationId xmlns:a16="http://schemas.microsoft.com/office/drawing/2014/main" id="{135DE630-68F0-4E21-934F-9B517F41E291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243" y="7762646"/>
            <a:ext cx="4564936" cy="573585"/>
          </a:xfrm>
          <a:prstGeom prst="rect">
            <a:avLst/>
          </a:prstGeom>
        </p:spPr>
      </p:pic>
      <p:pic>
        <p:nvPicPr>
          <p:cNvPr id="78" name="図 77" descr="ブラック, ナイフ が含まれている画像&#10;&#10;自動的に生成された説明">
            <a:extLst>
              <a:ext uri="{FF2B5EF4-FFF2-40B4-BE49-F238E27FC236}">
                <a16:creationId xmlns:a16="http://schemas.microsoft.com/office/drawing/2014/main" id="{ADD76803-E0DC-432F-9F7D-0F2190DC2F1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61" y="8102947"/>
            <a:ext cx="6964092" cy="471988"/>
          </a:xfrm>
          <a:prstGeom prst="rect">
            <a:avLst/>
          </a:prstGeom>
        </p:spPr>
      </p:pic>
      <p:pic>
        <p:nvPicPr>
          <p:cNvPr id="79" name="図 78" descr="ブラック, ナイフ が含まれている画像&#10;&#10;自動的に生成された説明">
            <a:extLst>
              <a:ext uri="{FF2B5EF4-FFF2-40B4-BE49-F238E27FC236}">
                <a16:creationId xmlns:a16="http://schemas.microsoft.com/office/drawing/2014/main" id="{B6E9EFB3-A950-4026-8707-C3BAE4C596DC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0000"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8795" y="2217381"/>
            <a:ext cx="8729472" cy="558855"/>
          </a:xfrm>
          <a:prstGeom prst="rect">
            <a:avLst/>
          </a:prstGeom>
        </p:spPr>
      </p:pic>
      <p:sp>
        <p:nvSpPr>
          <p:cNvPr id="110" name="正方形/長方形 109">
            <a:extLst>
              <a:ext uri="{FF2B5EF4-FFF2-40B4-BE49-F238E27FC236}">
                <a16:creationId xmlns:a16="http://schemas.microsoft.com/office/drawing/2014/main" id="{C4D67D23-24E3-4489-BFBA-0AA8D8949953}"/>
              </a:ext>
            </a:extLst>
          </p:cNvPr>
          <p:cNvSpPr/>
          <p:nvPr/>
        </p:nvSpPr>
        <p:spPr>
          <a:xfrm>
            <a:off x="1093643" y="7758057"/>
            <a:ext cx="1879299" cy="531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ja-JP" altLang="en-US" sz="1750" b="1" dirty="0">
                <a:latin typeface="+mn-ea"/>
              </a:rPr>
              <a:t>【ドリンクメニュー】</a:t>
            </a:r>
          </a:p>
        </p:txBody>
      </p:sp>
      <p:pic>
        <p:nvPicPr>
          <p:cNvPr id="111" name="グラフィックス 110" descr="コーヒー">
            <a:extLst>
              <a:ext uri="{FF2B5EF4-FFF2-40B4-BE49-F238E27FC236}">
                <a16:creationId xmlns:a16="http://schemas.microsoft.com/office/drawing/2014/main" id="{19EA012B-7097-4A1C-A9BE-6DA84EFBF6A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67621" y="7943126"/>
            <a:ext cx="341599" cy="341599"/>
          </a:xfrm>
          <a:prstGeom prst="rect">
            <a:avLst/>
          </a:prstGeom>
        </p:spPr>
      </p:pic>
      <p:pic>
        <p:nvPicPr>
          <p:cNvPr id="6" name="図 5" descr="皿の上のデザート&#10;&#10;自動的に生成された説明">
            <a:extLst>
              <a:ext uri="{FF2B5EF4-FFF2-40B4-BE49-F238E27FC236}">
                <a16:creationId xmlns:a16="http://schemas.microsoft.com/office/drawing/2014/main" id="{589A9C65-4A77-4BA6-92A3-A35EDCEDDC1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25" t="3097"/>
          <a:stretch/>
        </p:blipFill>
        <p:spPr>
          <a:xfrm>
            <a:off x="4209015" y="2766839"/>
            <a:ext cx="2588655" cy="1742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9B388C5-7E2E-4728-9B0A-5FA90BA91B94}"/>
              </a:ext>
            </a:extLst>
          </p:cNvPr>
          <p:cNvSpPr txBox="1"/>
          <p:nvPr/>
        </p:nvSpPr>
        <p:spPr>
          <a:xfrm>
            <a:off x="434682" y="8276872"/>
            <a:ext cx="5535312" cy="2064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333" dirty="0">
                <a:solidFill>
                  <a:srgbClr val="8E410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・</a:t>
            </a:r>
            <a:r>
              <a:rPr lang="ja-JP" altLang="en-US" sz="1750" dirty="0">
                <a:solidFill>
                  <a:srgbClr val="8E410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ランチコーヒー</a:t>
            </a:r>
            <a:r>
              <a:rPr lang="ja-JP" altLang="en-US" sz="1167" dirty="0">
                <a:solidFill>
                  <a:srgbClr val="8E410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（お料理をご注文の方）</a:t>
            </a:r>
            <a:r>
              <a:rPr lang="ja-JP" altLang="en-US" sz="1750" dirty="0">
                <a:solidFill>
                  <a:srgbClr val="8E410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 　・ ・・・・￥</a:t>
            </a:r>
            <a:r>
              <a:rPr lang="en-US" altLang="ja-JP" sz="1750" dirty="0">
                <a:solidFill>
                  <a:srgbClr val="8E410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230</a:t>
            </a:r>
          </a:p>
          <a:p>
            <a:r>
              <a:rPr lang="ja-JP" altLang="en-US" sz="1750" dirty="0">
                <a:solidFill>
                  <a:srgbClr val="8E410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・ホットコーヒー 　  ・・・・・・・・・・・・・・・・・ </a:t>
            </a:r>
            <a:r>
              <a:rPr lang="ja-JP" altLang="en-US" sz="1556" dirty="0">
                <a:solidFill>
                  <a:srgbClr val="8E410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 </a:t>
            </a:r>
            <a:r>
              <a:rPr lang="ja-JP" altLang="en-US" sz="1750" dirty="0">
                <a:solidFill>
                  <a:srgbClr val="8E410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￥</a:t>
            </a:r>
            <a:r>
              <a:rPr lang="en-US" altLang="ja-JP" sz="1750" dirty="0">
                <a:solidFill>
                  <a:srgbClr val="8E410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450</a:t>
            </a:r>
          </a:p>
          <a:p>
            <a:r>
              <a:rPr lang="ja-JP" altLang="en-US" sz="1750" dirty="0">
                <a:solidFill>
                  <a:srgbClr val="8E410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・ケーキセットホットコーヒー ・・・・・・・・・ </a:t>
            </a:r>
            <a:r>
              <a:rPr lang="ja-JP" altLang="en-US" sz="1556" dirty="0">
                <a:solidFill>
                  <a:srgbClr val="8E410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 </a:t>
            </a:r>
            <a:r>
              <a:rPr lang="ja-JP" altLang="en-US" sz="1750" dirty="0">
                <a:solidFill>
                  <a:srgbClr val="8E410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￥</a:t>
            </a:r>
            <a:r>
              <a:rPr lang="en-US" altLang="ja-JP" sz="1750" dirty="0">
                <a:solidFill>
                  <a:srgbClr val="8E410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550</a:t>
            </a:r>
          </a:p>
          <a:p>
            <a:r>
              <a:rPr lang="ja-JP" altLang="en-US" sz="1750" dirty="0">
                <a:solidFill>
                  <a:srgbClr val="8E410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・バニラアイス    </a:t>
            </a:r>
            <a:r>
              <a:rPr lang="en-US" altLang="ja-JP" sz="1750" dirty="0">
                <a:solidFill>
                  <a:srgbClr val="8E410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 </a:t>
            </a:r>
            <a:r>
              <a:rPr lang="ja-JP" altLang="en-US" sz="1750" dirty="0">
                <a:solidFill>
                  <a:srgbClr val="8E410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・・・・・・・・・・・・・・・・・・  ￥</a:t>
            </a:r>
            <a:r>
              <a:rPr lang="en-US" altLang="ja-JP" sz="1750" dirty="0">
                <a:solidFill>
                  <a:srgbClr val="8E410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400</a:t>
            </a:r>
          </a:p>
          <a:p>
            <a:r>
              <a:rPr lang="ja-JP" altLang="en-US" sz="1750" dirty="0">
                <a:solidFill>
                  <a:srgbClr val="8E410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・アイスコーヒー</a:t>
            </a:r>
            <a:r>
              <a:rPr lang="ja-JP" altLang="en-US" sz="1361" dirty="0">
                <a:solidFill>
                  <a:srgbClr val="8E410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（季節限定）  </a:t>
            </a:r>
            <a:r>
              <a:rPr lang="ja-JP" altLang="en-US" sz="1750" dirty="0">
                <a:solidFill>
                  <a:srgbClr val="8E410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・・・・・・・・・・・ </a:t>
            </a:r>
            <a:r>
              <a:rPr lang="ja-JP" altLang="en-US" sz="1556" dirty="0">
                <a:solidFill>
                  <a:srgbClr val="8E410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 </a:t>
            </a:r>
            <a:r>
              <a:rPr lang="ja-JP" altLang="en-US" sz="1750" dirty="0">
                <a:solidFill>
                  <a:srgbClr val="8E410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￥</a:t>
            </a:r>
            <a:r>
              <a:rPr lang="en-US" altLang="ja-JP" sz="1750" dirty="0">
                <a:solidFill>
                  <a:srgbClr val="8E410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500</a:t>
            </a:r>
          </a:p>
          <a:p>
            <a:r>
              <a:rPr lang="ja-JP" altLang="en-US" sz="1750" dirty="0">
                <a:solidFill>
                  <a:srgbClr val="8E410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・ケーキセットアイスコーヒー</a:t>
            </a:r>
            <a:r>
              <a:rPr lang="ja-JP" altLang="en-US" sz="1361" dirty="0">
                <a:solidFill>
                  <a:srgbClr val="8E410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（季節限定</a:t>
            </a:r>
            <a:r>
              <a:rPr lang="en-US" altLang="ja-JP" sz="1361" dirty="0">
                <a:solidFill>
                  <a:srgbClr val="8E410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)</a:t>
            </a:r>
            <a:r>
              <a:rPr lang="ja-JP" altLang="en-US" sz="1361" dirty="0">
                <a:solidFill>
                  <a:srgbClr val="8E410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  </a:t>
            </a:r>
            <a:r>
              <a:rPr lang="ja-JP" altLang="en-US" sz="1750" dirty="0">
                <a:solidFill>
                  <a:srgbClr val="8E410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・ </a:t>
            </a:r>
            <a:r>
              <a:rPr lang="ja-JP" altLang="en-US" sz="1556" dirty="0">
                <a:solidFill>
                  <a:srgbClr val="8E410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 </a:t>
            </a:r>
            <a:r>
              <a:rPr lang="ja-JP" altLang="en-US" sz="1750" dirty="0">
                <a:solidFill>
                  <a:srgbClr val="8E410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￥</a:t>
            </a:r>
            <a:r>
              <a:rPr lang="en-US" altLang="ja-JP" sz="1750" dirty="0">
                <a:solidFill>
                  <a:srgbClr val="8E410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600</a:t>
            </a:r>
          </a:p>
          <a:p>
            <a:r>
              <a:rPr lang="ja-JP" altLang="en-US" sz="1750" dirty="0">
                <a:solidFill>
                  <a:srgbClr val="8E410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・ランチアイスコーヒー</a:t>
            </a:r>
            <a:r>
              <a:rPr lang="ja-JP" altLang="en-US" sz="1361" dirty="0">
                <a:solidFill>
                  <a:srgbClr val="8E410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（季節限定）   </a:t>
            </a:r>
            <a:r>
              <a:rPr lang="ja-JP" altLang="en-US" sz="1750" dirty="0">
                <a:solidFill>
                  <a:srgbClr val="8E410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・・・・・  </a:t>
            </a:r>
            <a:r>
              <a:rPr lang="ja-JP" altLang="en-US" sz="1556" dirty="0">
                <a:solidFill>
                  <a:srgbClr val="8E410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 </a:t>
            </a:r>
            <a:r>
              <a:rPr lang="ja-JP" altLang="en-US" sz="1750" dirty="0">
                <a:solidFill>
                  <a:srgbClr val="8E410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￥</a:t>
            </a:r>
            <a:r>
              <a:rPr lang="en-US" altLang="ja-JP" sz="1750" dirty="0">
                <a:solidFill>
                  <a:srgbClr val="8E410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260</a:t>
            </a:r>
          </a:p>
        </p:txBody>
      </p:sp>
      <p:pic>
        <p:nvPicPr>
          <p:cNvPr id="5" name="図 4" descr="テキスト&#10;&#10;自動的に生成された説明">
            <a:extLst>
              <a:ext uri="{FF2B5EF4-FFF2-40B4-BE49-F238E27FC236}">
                <a16:creationId xmlns:a16="http://schemas.microsoft.com/office/drawing/2014/main" id="{F67BCEA0-7D59-471A-8696-6A2FDC4B977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459909" y="1441708"/>
            <a:ext cx="1304133" cy="681409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AE7B346-D879-4563-8D31-104518FB154D}"/>
              </a:ext>
            </a:extLst>
          </p:cNvPr>
          <p:cNvSpPr txBox="1"/>
          <p:nvPr/>
        </p:nvSpPr>
        <p:spPr>
          <a:xfrm>
            <a:off x="2543287" y="18764317"/>
            <a:ext cx="830037" cy="1034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75">
                <a:hlinkClick r:id="rId13" tooltip="https://freepngimg.com/png/69662-instagram-media-brand-social-logo-photography"/>
              </a:rPr>
              <a:t>この写真</a:t>
            </a:r>
            <a:r>
              <a:rPr lang="ja-JP" altLang="en-US" sz="875"/>
              <a:t> の作成者 不明な作成者 は </a:t>
            </a:r>
            <a:r>
              <a:rPr lang="ja-JP" altLang="en-US" sz="875">
                <a:hlinkClick r:id="rId14" tooltip="https://creativecommons.org/licenses/by-nc/3.0/"/>
              </a:rPr>
              <a:t>CC BY-NC</a:t>
            </a:r>
            <a:r>
              <a:rPr lang="ja-JP" altLang="en-US" sz="875"/>
              <a:t> のライセンスを許諾されています</a:t>
            </a:r>
          </a:p>
        </p:txBody>
      </p:sp>
      <p:sp>
        <p:nvSpPr>
          <p:cNvPr id="114" name="テキスト ボックス 113">
            <a:extLst>
              <a:ext uri="{FF2B5EF4-FFF2-40B4-BE49-F238E27FC236}">
                <a16:creationId xmlns:a16="http://schemas.microsoft.com/office/drawing/2014/main" id="{425AEDD6-E238-4650-AD59-5D6E200A29AB}"/>
              </a:ext>
            </a:extLst>
          </p:cNvPr>
          <p:cNvSpPr txBox="1"/>
          <p:nvPr/>
        </p:nvSpPr>
        <p:spPr>
          <a:xfrm>
            <a:off x="2691455" y="18912485"/>
            <a:ext cx="830037" cy="1034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75">
                <a:hlinkClick r:id="rId13" tooltip="https://freepngimg.com/png/69662-instagram-media-brand-social-logo-photography"/>
              </a:rPr>
              <a:t>この写真</a:t>
            </a:r>
            <a:r>
              <a:rPr lang="ja-JP" altLang="en-US" sz="875"/>
              <a:t> の作成者 不明な作成者 は </a:t>
            </a:r>
            <a:r>
              <a:rPr lang="ja-JP" altLang="en-US" sz="875">
                <a:hlinkClick r:id="rId14" tooltip="https://creativecommons.org/licenses/by-nc/3.0/"/>
              </a:rPr>
              <a:t>CC BY-NC</a:t>
            </a:r>
            <a:r>
              <a:rPr lang="ja-JP" altLang="en-US" sz="875"/>
              <a:t> のライセンスを許諾されています</a:t>
            </a:r>
          </a:p>
        </p:txBody>
      </p:sp>
      <p:sp>
        <p:nvSpPr>
          <p:cNvPr id="117" name="under-price">
            <a:extLst>
              <a:ext uri="{FF2B5EF4-FFF2-40B4-BE49-F238E27FC236}">
                <a16:creationId xmlns:a16="http://schemas.microsoft.com/office/drawing/2014/main" id="{4C6A25F1-6CE5-4081-A801-FB3F4120757F}"/>
              </a:ext>
            </a:extLst>
          </p:cNvPr>
          <p:cNvSpPr txBox="1"/>
          <p:nvPr/>
        </p:nvSpPr>
        <p:spPr>
          <a:xfrm>
            <a:off x="3145431" y="2005606"/>
            <a:ext cx="3670638" cy="329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56" b="1" dirty="0">
                <a:solidFill>
                  <a:srgbClr val="00B0F0"/>
                </a:solidFill>
                <a:latin typeface="+mn-ea"/>
              </a:rPr>
              <a:t>・ユーザーネーム「</a:t>
            </a:r>
            <a:r>
              <a:rPr lang="en-US" altLang="ja-JP" sz="1556" b="1" dirty="0" err="1">
                <a:solidFill>
                  <a:srgbClr val="00B0F0"/>
                </a:solidFill>
                <a:latin typeface="+mn-ea"/>
              </a:rPr>
              <a:t>hotelnewesashi</a:t>
            </a:r>
            <a:r>
              <a:rPr lang="ja-JP" altLang="en-US" sz="1556" b="1" dirty="0">
                <a:solidFill>
                  <a:srgbClr val="00B0F0"/>
                </a:solidFill>
                <a:latin typeface="+mn-ea"/>
              </a:rPr>
              <a:t>」</a:t>
            </a:r>
          </a:p>
        </p:txBody>
      </p:sp>
      <p:sp>
        <p:nvSpPr>
          <p:cNvPr id="46" name="name-food">
            <a:extLst>
              <a:ext uri="{FF2B5EF4-FFF2-40B4-BE49-F238E27FC236}">
                <a16:creationId xmlns:a16="http://schemas.microsoft.com/office/drawing/2014/main" id="{7C7F101F-F0E1-4B5E-B611-9D099D76A606}"/>
              </a:ext>
            </a:extLst>
          </p:cNvPr>
          <p:cNvSpPr txBox="1"/>
          <p:nvPr/>
        </p:nvSpPr>
        <p:spPr>
          <a:xfrm>
            <a:off x="790193" y="7391992"/>
            <a:ext cx="1519648" cy="329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1700" b="1">
                <a:solidFill>
                  <a:srgbClr val="A35409"/>
                </a:solidFill>
              </a:defRPr>
            </a:lvl1pPr>
          </a:lstStyle>
          <a:p>
            <a:r>
              <a:rPr lang="en-US" altLang="ja-JP" sz="1556" dirty="0"/>
              <a:t>〃</a:t>
            </a:r>
            <a:r>
              <a:rPr lang="ja-JP" altLang="en-US" sz="1556" dirty="0"/>
              <a:t>　大盛り</a:t>
            </a:r>
          </a:p>
        </p:txBody>
      </p:sp>
      <p:sp>
        <p:nvSpPr>
          <p:cNvPr id="68" name="price">
            <a:extLst>
              <a:ext uri="{FF2B5EF4-FFF2-40B4-BE49-F238E27FC236}">
                <a16:creationId xmlns:a16="http://schemas.microsoft.com/office/drawing/2014/main" id="{81561864-480C-4FEB-9EC3-F9D0B65C661D}"/>
              </a:ext>
            </a:extLst>
          </p:cNvPr>
          <p:cNvSpPr txBox="1"/>
          <p:nvPr/>
        </p:nvSpPr>
        <p:spPr>
          <a:xfrm>
            <a:off x="2212332" y="4662559"/>
            <a:ext cx="2013353" cy="448846"/>
          </a:xfrm>
          <a:prstGeom prst="rect">
            <a:avLst/>
          </a:prstGeom>
          <a:noFill/>
          <a:effectLst>
            <a:outerShdw blurRad="139700" dist="38100" dir="2700000" algn="tl" rotWithShape="0">
              <a:srgbClr val="84560C">
                <a:alpha val="4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ja-JP" altLang="en-US" sz="1750" dirty="0">
                <a:ln>
                  <a:solidFill>
                    <a:srgbClr val="A35409"/>
                  </a:solidFill>
                </a:ln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￥</a:t>
            </a:r>
            <a:r>
              <a:rPr lang="en-US" altLang="ja-JP" sz="2333" dirty="0">
                <a:ln>
                  <a:solidFill>
                    <a:srgbClr val="A35409"/>
                  </a:solidFill>
                </a:ln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850</a:t>
            </a:r>
            <a:endParaRPr lang="ja-JP" altLang="en-US" sz="2333" dirty="0">
              <a:ln>
                <a:solidFill>
                  <a:srgbClr val="A35409"/>
                </a:solidFill>
              </a:ln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69" name="price">
            <a:extLst>
              <a:ext uri="{FF2B5EF4-FFF2-40B4-BE49-F238E27FC236}">
                <a16:creationId xmlns:a16="http://schemas.microsoft.com/office/drawing/2014/main" id="{822C1B1C-141A-4641-8780-D773C6410AC2}"/>
              </a:ext>
            </a:extLst>
          </p:cNvPr>
          <p:cNvSpPr txBox="1"/>
          <p:nvPr/>
        </p:nvSpPr>
        <p:spPr>
          <a:xfrm>
            <a:off x="2195663" y="5007715"/>
            <a:ext cx="2013353" cy="448846"/>
          </a:xfrm>
          <a:prstGeom prst="rect">
            <a:avLst/>
          </a:prstGeom>
          <a:noFill/>
          <a:effectLst>
            <a:outerShdw blurRad="139700" dist="38100" dir="2700000" algn="tl" rotWithShape="0">
              <a:srgbClr val="84560C">
                <a:alpha val="4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ja-JP" altLang="en-US" sz="1750" dirty="0">
                <a:ln>
                  <a:solidFill>
                    <a:srgbClr val="A35409"/>
                  </a:solidFill>
                </a:ln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￥</a:t>
            </a:r>
            <a:r>
              <a:rPr lang="en-US" altLang="ja-JP" sz="2333" dirty="0">
                <a:ln>
                  <a:solidFill>
                    <a:srgbClr val="A35409"/>
                  </a:solidFill>
                </a:ln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1200</a:t>
            </a:r>
            <a:endParaRPr lang="ja-JP" altLang="en-US" sz="2333" dirty="0">
              <a:ln>
                <a:solidFill>
                  <a:srgbClr val="A35409"/>
                </a:solidFill>
              </a:ln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1" name="price">
            <a:extLst>
              <a:ext uri="{FF2B5EF4-FFF2-40B4-BE49-F238E27FC236}">
                <a16:creationId xmlns:a16="http://schemas.microsoft.com/office/drawing/2014/main" id="{C1ED0E35-D08A-4FC4-A134-528C04F23AB4}"/>
              </a:ext>
            </a:extLst>
          </p:cNvPr>
          <p:cNvSpPr txBox="1"/>
          <p:nvPr/>
        </p:nvSpPr>
        <p:spPr>
          <a:xfrm>
            <a:off x="1861837" y="6888244"/>
            <a:ext cx="2013353" cy="448846"/>
          </a:xfrm>
          <a:prstGeom prst="rect">
            <a:avLst/>
          </a:prstGeom>
          <a:noFill/>
          <a:effectLst>
            <a:outerShdw blurRad="139700" dist="38100" dir="2700000" algn="tl" rotWithShape="0">
              <a:srgbClr val="84560C">
                <a:alpha val="4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ja-JP" altLang="en-US" sz="1750" dirty="0">
                <a:ln>
                  <a:solidFill>
                    <a:srgbClr val="A35409"/>
                  </a:solidFill>
                </a:ln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￥</a:t>
            </a:r>
            <a:r>
              <a:rPr lang="en-US" altLang="ja-JP" sz="2333" dirty="0">
                <a:ln>
                  <a:solidFill>
                    <a:srgbClr val="A35409"/>
                  </a:solidFill>
                </a:ln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750</a:t>
            </a:r>
            <a:endParaRPr lang="ja-JP" altLang="en-US" sz="2333" dirty="0">
              <a:ln>
                <a:solidFill>
                  <a:srgbClr val="A35409"/>
                </a:solidFill>
              </a:ln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2" name="price">
            <a:extLst>
              <a:ext uri="{FF2B5EF4-FFF2-40B4-BE49-F238E27FC236}">
                <a16:creationId xmlns:a16="http://schemas.microsoft.com/office/drawing/2014/main" id="{24F3F33D-636D-4C14-8B66-9A2CEFA62104}"/>
              </a:ext>
            </a:extLst>
          </p:cNvPr>
          <p:cNvSpPr txBox="1"/>
          <p:nvPr/>
        </p:nvSpPr>
        <p:spPr>
          <a:xfrm>
            <a:off x="1862693" y="7276491"/>
            <a:ext cx="2013353" cy="448846"/>
          </a:xfrm>
          <a:prstGeom prst="rect">
            <a:avLst/>
          </a:prstGeom>
          <a:noFill/>
          <a:effectLst>
            <a:outerShdw blurRad="139700" dist="38100" dir="2700000" algn="tl" rotWithShape="0">
              <a:srgbClr val="84560C">
                <a:alpha val="4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ja-JP" altLang="en-US" sz="1750" dirty="0">
                <a:ln>
                  <a:solidFill>
                    <a:srgbClr val="A35409"/>
                  </a:solidFill>
                </a:ln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￥</a:t>
            </a:r>
            <a:r>
              <a:rPr lang="en-US" altLang="ja-JP" sz="2333" dirty="0">
                <a:ln>
                  <a:solidFill>
                    <a:srgbClr val="A35409"/>
                  </a:solidFill>
                </a:ln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1000</a:t>
            </a:r>
            <a:endParaRPr lang="ja-JP" altLang="en-US" sz="2333" dirty="0">
              <a:ln>
                <a:solidFill>
                  <a:srgbClr val="A35409"/>
                </a:solidFill>
              </a:ln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4" name="price">
            <a:extLst>
              <a:ext uri="{FF2B5EF4-FFF2-40B4-BE49-F238E27FC236}">
                <a16:creationId xmlns:a16="http://schemas.microsoft.com/office/drawing/2014/main" id="{02BEA109-AF8F-44C5-8217-D71D020DE1BB}"/>
              </a:ext>
            </a:extLst>
          </p:cNvPr>
          <p:cNvSpPr txBox="1"/>
          <p:nvPr/>
        </p:nvSpPr>
        <p:spPr>
          <a:xfrm>
            <a:off x="5657516" y="6979537"/>
            <a:ext cx="2013353" cy="448846"/>
          </a:xfrm>
          <a:prstGeom prst="rect">
            <a:avLst/>
          </a:prstGeom>
          <a:noFill/>
          <a:effectLst>
            <a:outerShdw blurRad="139700" dist="38100" dir="2700000" algn="tl" rotWithShape="0">
              <a:srgbClr val="84560C">
                <a:alpha val="4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ja-JP" altLang="en-US" sz="1750" dirty="0">
                <a:ln>
                  <a:solidFill>
                    <a:srgbClr val="A35409"/>
                  </a:solidFill>
                </a:ln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￥</a:t>
            </a:r>
            <a:r>
              <a:rPr lang="en-US" altLang="ja-JP" sz="2333" dirty="0">
                <a:ln>
                  <a:solidFill>
                    <a:srgbClr val="A35409"/>
                  </a:solidFill>
                </a:ln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700</a:t>
            </a:r>
            <a:endParaRPr lang="ja-JP" altLang="en-US" sz="2333" dirty="0">
              <a:ln>
                <a:solidFill>
                  <a:srgbClr val="A35409"/>
                </a:solidFill>
              </a:ln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5" name="price">
            <a:extLst>
              <a:ext uri="{FF2B5EF4-FFF2-40B4-BE49-F238E27FC236}">
                <a16:creationId xmlns:a16="http://schemas.microsoft.com/office/drawing/2014/main" id="{57095BE2-8BE7-4983-9DCF-9BF2C5928625}"/>
              </a:ext>
            </a:extLst>
          </p:cNvPr>
          <p:cNvSpPr txBox="1"/>
          <p:nvPr/>
        </p:nvSpPr>
        <p:spPr>
          <a:xfrm>
            <a:off x="5666900" y="7343828"/>
            <a:ext cx="2013353" cy="448846"/>
          </a:xfrm>
          <a:prstGeom prst="rect">
            <a:avLst/>
          </a:prstGeom>
          <a:noFill/>
          <a:effectLst>
            <a:outerShdw blurRad="139700" dist="38100" dir="2700000" algn="tl" rotWithShape="0">
              <a:srgbClr val="84560C">
                <a:alpha val="4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ja-JP" altLang="en-US" sz="1750" dirty="0">
                <a:ln>
                  <a:solidFill>
                    <a:srgbClr val="A35409"/>
                  </a:solidFill>
                </a:ln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￥</a:t>
            </a:r>
            <a:r>
              <a:rPr lang="en-US" altLang="ja-JP" sz="2333" dirty="0">
                <a:ln>
                  <a:solidFill>
                    <a:srgbClr val="A35409"/>
                  </a:solidFill>
                </a:ln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950</a:t>
            </a:r>
            <a:endParaRPr lang="ja-JP" altLang="en-US" sz="2333" dirty="0">
              <a:ln>
                <a:solidFill>
                  <a:srgbClr val="A35409"/>
                </a:solidFill>
              </a:ln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4" name="図 3" descr="ボウルに盛られた料理&#10;&#10;自動的に生成された説明">
            <a:extLst>
              <a:ext uri="{FF2B5EF4-FFF2-40B4-BE49-F238E27FC236}">
                <a16:creationId xmlns:a16="http://schemas.microsoft.com/office/drawing/2014/main" id="{7B805250-4B94-47A1-A91C-F607E4D46DE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889" b="97778" l="9948" r="90000">
                        <a14:foregroundMark x1="22344" y1="19907" x2="60417" y2="9815"/>
                        <a14:foregroundMark x1="60417" y1="9815" x2="73177" y2="15278"/>
                        <a14:foregroundMark x1="73177" y1="15278" x2="84063" y2="59259"/>
                        <a14:foregroundMark x1="84063" y1="59259" x2="81354" y2="77593"/>
                        <a14:foregroundMark x1="81354" y1="77593" x2="67917" y2="92500"/>
                        <a14:foregroundMark x1="67917" y1="92500" x2="46563" y2="97870"/>
                        <a14:foregroundMark x1="46563" y1="97870" x2="26146" y2="90741"/>
                        <a14:foregroundMark x1="26458" y1="10463" x2="60000" y2="3981"/>
                        <a14:foregroundMark x1="60000" y1="3981" x2="65052" y2="9352"/>
                        <a14:foregroundMark x1="10729" y1="46204" x2="10417" y2="55185"/>
                        <a14:foregroundMark x1="9948" y1="44352" x2="10104" y2="54352"/>
                        <a14:foregroundMark x1="10104" y1="41111" x2="10417" y2="45926"/>
                      </a14:backgroundRemoval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76" y="2785590"/>
            <a:ext cx="3117216" cy="1753434"/>
          </a:xfrm>
          <a:prstGeom prst="rect">
            <a:avLst/>
          </a:prstGeom>
        </p:spPr>
      </p:pic>
      <p:sp>
        <p:nvSpPr>
          <p:cNvPr id="3" name="name-food">
            <a:extLst>
              <a:ext uri="{FF2B5EF4-FFF2-40B4-BE49-F238E27FC236}">
                <a16:creationId xmlns:a16="http://schemas.microsoft.com/office/drawing/2014/main" id="{2460B7D7-07BF-B18D-DD7C-3AC6CABE222F}"/>
              </a:ext>
            </a:extLst>
          </p:cNvPr>
          <p:cNvSpPr txBox="1"/>
          <p:nvPr/>
        </p:nvSpPr>
        <p:spPr>
          <a:xfrm>
            <a:off x="3781157" y="542257"/>
            <a:ext cx="2337374" cy="508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361" b="1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価格は全て</a:t>
            </a:r>
            <a:endParaRPr lang="en-US" altLang="ja-JP" sz="1361" b="1" dirty="0"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ja-JP" altLang="en-US" sz="1361" b="1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税込みです</a:t>
            </a:r>
            <a:endParaRPr lang="en-US" altLang="ja-JP" sz="1361" b="1" dirty="0"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54513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3554_chirashi_bounenkai.potx" id="{516B45CA-9356-4FB2-8022-8B80380EAC8E}" vid="{7A03B05D-7FE9-4593-BD2B-E5710B1626B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{3616E4F7-5954-4E38-86B9-4B97991FCC2C}tf96678299_win32</Template>
  <TotalTime>1</TotalTime>
  <Words>278</Words>
  <Application>Microsoft Office PowerPoint</Application>
  <PresentationFormat>ユーザー設定</PresentationFormat>
  <Paragraphs>45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2" baseType="lpstr">
      <vt:lpstr>HGPｺﾞｼｯｸE</vt:lpstr>
      <vt:lpstr>HGP創英角ｺﾞｼｯｸUB</vt:lpstr>
      <vt:lpstr>HG創英角ﾎﾟｯﾌﾟ体</vt:lpstr>
      <vt:lpstr>ＭＳ Ｐゴシック</vt:lpstr>
      <vt:lpstr>メイリオ</vt:lpstr>
      <vt:lpstr>富士ポップ</vt:lpstr>
      <vt:lpstr>Arial</vt:lpstr>
      <vt:lpstr>Calibri</vt:lpstr>
      <vt:lpstr>Calibri Light</vt:lpstr>
      <vt:lpstr>Stencil Std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seki</dc:creator>
  <cp:lastModifiedBy>seki</cp:lastModifiedBy>
  <cp:revision>1</cp:revision>
  <dcterms:created xsi:type="dcterms:W3CDTF">2022-11-04T05:12:59Z</dcterms:created>
  <dcterms:modified xsi:type="dcterms:W3CDTF">2022-11-04T05:14:35Z</dcterms:modified>
</cp:coreProperties>
</file>