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4"/>
  </p:notesMasterIdLst>
  <p:sldIdLst>
    <p:sldId id="280" r:id="rId2"/>
    <p:sldId id="281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B4C"/>
    <a:srgbClr val="8E410C"/>
    <a:srgbClr val="95440D"/>
    <a:srgbClr val="E4064B"/>
    <a:srgbClr val="E15DD4"/>
    <a:srgbClr val="D2ADED"/>
    <a:srgbClr val="F9EBD3"/>
    <a:srgbClr val="7B9D97"/>
    <a:srgbClr val="C5E0B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>
        <p:scale>
          <a:sx n="90" d="100"/>
          <a:sy n="90" d="100"/>
        </p:scale>
        <p:origin x="198" y="-7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6" cy="498693"/>
          </a:xfrm>
          <a:prstGeom prst="rect">
            <a:avLst/>
          </a:prstGeom>
        </p:spPr>
        <p:txBody>
          <a:bodyPr vert="horz" lIns="91500" tIns="45751" rIns="91500" bIns="4575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5" y="7"/>
            <a:ext cx="2949786" cy="498693"/>
          </a:xfrm>
          <a:prstGeom prst="rect">
            <a:avLst/>
          </a:prstGeom>
        </p:spPr>
        <p:txBody>
          <a:bodyPr vert="horz" lIns="91500" tIns="45751" rIns="91500" bIns="45751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3013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0" tIns="45751" rIns="91500" bIns="4575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5" y="4783310"/>
            <a:ext cx="5445759" cy="3913614"/>
          </a:xfrm>
          <a:prstGeom prst="rect">
            <a:avLst/>
          </a:prstGeom>
        </p:spPr>
        <p:txBody>
          <a:bodyPr vert="horz" lIns="91500" tIns="45751" rIns="91500" bIns="4575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54"/>
            <a:ext cx="2949786" cy="498692"/>
          </a:xfrm>
          <a:prstGeom prst="rect">
            <a:avLst/>
          </a:prstGeom>
        </p:spPr>
        <p:txBody>
          <a:bodyPr vert="horz" lIns="91500" tIns="45751" rIns="91500" bIns="4575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5" y="9440654"/>
            <a:ext cx="2949786" cy="498692"/>
          </a:xfrm>
          <a:prstGeom prst="rect">
            <a:avLst/>
          </a:prstGeom>
        </p:spPr>
        <p:txBody>
          <a:bodyPr vert="horz" lIns="91500" tIns="45751" rIns="91500" bIns="45751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6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0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75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8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9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9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0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84F0B2-B493-4BF7-8ECE-6909FFB28D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4A00B5-3BCE-4728-91D6-CDCA4B0AE9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freepngimg.com/png/69662-instagram-media-brand-social-logo-photography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17" Type="http://schemas.openxmlformats.org/officeDocument/2006/relationships/image" Target="../media/image15.jpeg"/><Relationship Id="rId2" Type="http://schemas.openxmlformats.org/officeDocument/2006/relationships/image" Target="../media/image7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ぼやけた写真&#10;&#10;自動的に生成された説明">
            <a:extLst>
              <a:ext uri="{FF2B5EF4-FFF2-40B4-BE49-F238E27FC236}">
                <a16:creationId xmlns:a16="http://schemas.microsoft.com/office/drawing/2014/main" id="{14E46B23-2D6F-4974-A283-04F7634F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373" y="3935572"/>
            <a:ext cx="3130610" cy="228441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9503E03-27B1-4B3C-9147-B1A7EABEE6FF}"/>
              </a:ext>
            </a:extLst>
          </p:cNvPr>
          <p:cNvCxnSpPr>
            <a:cxnSpLocks/>
          </p:cNvCxnSpPr>
          <p:nvPr/>
        </p:nvCxnSpPr>
        <p:spPr>
          <a:xfrm flipH="1" flipV="1">
            <a:off x="-2077724" y="-489242"/>
            <a:ext cx="49972" cy="12466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me-in-out">
            <a:extLst>
              <a:ext uri="{FF2B5EF4-FFF2-40B4-BE49-F238E27FC236}">
                <a16:creationId xmlns:a16="http://schemas.microsoft.com/office/drawing/2014/main" id="{B7348B84-899B-4508-8F98-851B3AF0EBD5}"/>
              </a:ext>
            </a:extLst>
          </p:cNvPr>
          <p:cNvSpPr txBox="1"/>
          <p:nvPr/>
        </p:nvSpPr>
        <p:spPr>
          <a:xfrm rot="1454396">
            <a:off x="5454626" y="1845172"/>
            <a:ext cx="2581814" cy="121657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8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ea"/>
              </a:rPr>
              <a:t>喫茶・レストラン</a:t>
            </a:r>
            <a:r>
              <a:rPr kumimoji="1" lang="ja-JP" altLang="en-US" sz="105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</a:t>
            </a:r>
            <a:r>
              <a:rPr kumimoji="1" lang="ja-JP" altLang="en-US" sz="14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</a:t>
            </a:r>
            <a:endParaRPr kumimoji="1" lang="ja-JP" altLang="en-US" sz="1100" dirty="0">
              <a:solidFill>
                <a:srgbClr val="A35409"/>
              </a:solidFill>
            </a:endParaRPr>
          </a:p>
        </p:txBody>
      </p:sp>
      <p:pic>
        <p:nvPicPr>
          <p:cNvPr id="30" name="Picture 15" descr="C:\Users\datacheck.M100\Desktop\123a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326" y="576355"/>
            <a:ext cx="2479294" cy="12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ime-in-out">
            <a:extLst>
              <a:ext uri="{FF2B5EF4-FFF2-40B4-BE49-F238E27FC236}">
                <a16:creationId xmlns:a16="http://schemas.microsoft.com/office/drawing/2014/main" id="{8D9B4F58-7C85-4EF4-B534-52BC46441C35}"/>
              </a:ext>
            </a:extLst>
          </p:cNvPr>
          <p:cNvSpPr txBox="1"/>
          <p:nvPr/>
        </p:nvSpPr>
        <p:spPr>
          <a:xfrm>
            <a:off x="5519278" y="1753079"/>
            <a:ext cx="26930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000" dirty="0">
                <a:ln>
                  <a:solidFill>
                    <a:srgbClr val="FF0000"/>
                  </a:solidFill>
                </a:ln>
                <a:latin typeface="富士ポップ" panose="040F0709000000000000" pitchFamily="49" charset="-128"/>
                <a:ea typeface="富士ポップ" panose="040F0709000000000000" pitchFamily="49" charset="-128"/>
              </a:rPr>
              <a:t>ラ・カルプ</a:t>
            </a:r>
            <a:endParaRPr kumimoji="1" lang="ja-JP" altLang="en-US" sz="1200" dirty="0">
              <a:ln>
                <a:solidFill>
                  <a:srgbClr val="FF0000"/>
                </a:solidFill>
              </a:ln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DA25A89-1F0D-47D3-AECB-5FED93610ABD}"/>
              </a:ext>
            </a:extLst>
          </p:cNvPr>
          <p:cNvSpPr/>
          <p:nvPr/>
        </p:nvSpPr>
        <p:spPr>
          <a:xfrm>
            <a:off x="297592" y="321946"/>
            <a:ext cx="7162028" cy="10287784"/>
          </a:xfrm>
          <a:prstGeom prst="rect">
            <a:avLst/>
          </a:prstGeom>
          <a:noFill/>
          <a:ln w="73025" cmpd="thinThick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FD6783-12F5-4D96-BD37-0BE9B4181C36}"/>
              </a:ext>
            </a:extLst>
          </p:cNvPr>
          <p:cNvSpPr/>
          <p:nvPr/>
        </p:nvSpPr>
        <p:spPr>
          <a:xfrm>
            <a:off x="4606392" y="2679367"/>
            <a:ext cx="2479293" cy="1619045"/>
          </a:xfrm>
          <a:prstGeom prst="roundRect">
            <a:avLst/>
          </a:prstGeom>
          <a:gradFill flip="none" rotWithShape="1">
            <a:gsLst>
              <a:gs pos="20000">
                <a:schemeClr val="accent4">
                  <a:lumMod val="20000"/>
                  <a:lumOff val="80000"/>
                </a:schemeClr>
              </a:gs>
              <a:gs pos="65000">
                <a:schemeClr val="accent4">
                  <a:lumMod val="20000"/>
                  <a:lumOff val="80000"/>
                </a:schemeClr>
              </a:gs>
              <a:gs pos="9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sng">
            <a:solidFill>
              <a:srgbClr val="7B9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テーブルの上にある料理&#10;&#10;自動的に生成された説明">
            <a:extLst>
              <a:ext uri="{FF2B5EF4-FFF2-40B4-BE49-F238E27FC236}">
                <a16:creationId xmlns:a16="http://schemas.microsoft.com/office/drawing/2014/main" id="{9B389C30-6B02-7C04-E340-144E2B1859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80" y="7461576"/>
            <a:ext cx="3848072" cy="2877573"/>
          </a:xfrm>
          <a:prstGeom prst="rect">
            <a:avLst/>
          </a:prstGeom>
        </p:spPr>
      </p:pic>
      <p:pic>
        <p:nvPicPr>
          <p:cNvPr id="33" name="図 32" descr="ボウルの中に入っているスープ&#10;&#10;自動的に生成された説明">
            <a:extLst>
              <a:ext uri="{FF2B5EF4-FFF2-40B4-BE49-F238E27FC236}">
                <a16:creationId xmlns:a16="http://schemas.microsoft.com/office/drawing/2014/main" id="{B0150C0F-F170-68D5-709C-2F52FBEB2E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17" y="4462281"/>
            <a:ext cx="3865841" cy="2899380"/>
          </a:xfrm>
          <a:prstGeom prst="rect">
            <a:avLst/>
          </a:prstGeom>
        </p:spPr>
      </p:pic>
      <p:pic>
        <p:nvPicPr>
          <p:cNvPr id="35" name="図 34" descr="皿に盛られたパスタ料理&#10;&#10;自動的に生成された説明">
            <a:extLst>
              <a:ext uri="{FF2B5EF4-FFF2-40B4-BE49-F238E27FC236}">
                <a16:creationId xmlns:a16="http://schemas.microsoft.com/office/drawing/2014/main" id="{2FCC6558-0832-FDE5-56A2-FF5C962F2D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12" y="1418657"/>
            <a:ext cx="3865840" cy="2899380"/>
          </a:xfrm>
          <a:prstGeom prst="rect">
            <a:avLst/>
          </a:prstGeom>
        </p:spPr>
      </p:pic>
      <p:sp>
        <p:nvSpPr>
          <p:cNvPr id="36" name="price">
            <a:extLst>
              <a:ext uri="{FF2B5EF4-FFF2-40B4-BE49-F238E27FC236}">
                <a16:creationId xmlns:a16="http://schemas.microsoft.com/office/drawing/2014/main" id="{DCAABDB2-79E7-17C7-03CF-27FEA4DCFAA6}"/>
              </a:ext>
            </a:extLst>
          </p:cNvPr>
          <p:cNvSpPr txBox="1"/>
          <p:nvPr/>
        </p:nvSpPr>
        <p:spPr>
          <a:xfrm>
            <a:off x="685950" y="578451"/>
            <a:ext cx="4575948" cy="400110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季節の限定ランチ</a:t>
            </a:r>
            <a:r>
              <a:rPr kumimoji="1" lang="en-US" altLang="ja-JP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kumimoji="1" lang="ja-JP" altLang="en-US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月・</a:t>
            </a:r>
            <a:r>
              <a:rPr kumimoji="1" lang="en-US" altLang="ja-JP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月・</a:t>
            </a:r>
            <a:r>
              <a:rPr kumimoji="1" lang="en-US" altLang="ja-JP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20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　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BE09014-572C-E76A-6715-095072F4E189}"/>
              </a:ext>
            </a:extLst>
          </p:cNvPr>
          <p:cNvSpPr txBox="1"/>
          <p:nvPr/>
        </p:nvSpPr>
        <p:spPr>
          <a:xfrm>
            <a:off x="4815900" y="2682323"/>
            <a:ext cx="24098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季節のランチ </a:t>
            </a:r>
            <a:r>
              <a:rPr kumimoji="1"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</a:p>
          <a:p>
            <a:r>
              <a:rPr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1100</a:t>
            </a: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 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コーヒー付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・チキンチャップ</a:t>
            </a:r>
            <a:endParaRPr kumimoji="1"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定食</a:t>
            </a:r>
            <a:endParaRPr kumimoji="1"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アイス・スープ付き</a:t>
            </a:r>
            <a:endParaRPr kumimoji="1" lang="ja-JP" altLang="en-US" sz="1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price">
            <a:extLst>
              <a:ext uri="{FF2B5EF4-FFF2-40B4-BE49-F238E27FC236}">
                <a16:creationId xmlns:a16="http://schemas.microsoft.com/office/drawing/2014/main" id="{6C9161DD-33A4-AFD4-B3CF-0904FB412456}"/>
              </a:ext>
            </a:extLst>
          </p:cNvPr>
          <p:cNvSpPr txBox="1"/>
          <p:nvPr/>
        </p:nvSpPr>
        <p:spPr>
          <a:xfrm>
            <a:off x="5540614" y="371919"/>
            <a:ext cx="2065128" cy="338554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n>
                  <a:solidFill>
                    <a:srgbClr val="A35409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R5</a:t>
            </a:r>
            <a:r>
              <a:rPr lang="ja-JP" altLang="en-US" sz="1600" dirty="0">
                <a:ln>
                  <a:solidFill>
                    <a:srgbClr val="A35409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en-US" altLang="ja-JP" sz="1600" dirty="0">
                <a:ln>
                  <a:solidFill>
                    <a:srgbClr val="A35409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1600" dirty="0">
                <a:ln>
                  <a:solidFill>
                    <a:srgbClr val="A35409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月・</a:t>
            </a:r>
            <a:r>
              <a:rPr kumimoji="1" lang="en-US" altLang="ja-JP" sz="1600" dirty="0">
                <a:ln>
                  <a:solidFill>
                    <a:srgbClr val="A35409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sz="1600" dirty="0">
                <a:ln>
                  <a:solidFill>
                    <a:srgbClr val="A35409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月・</a:t>
            </a:r>
            <a:r>
              <a:rPr kumimoji="1" lang="en-US" altLang="ja-JP" sz="1600" dirty="0">
                <a:ln>
                  <a:solidFill>
                    <a:srgbClr val="A35409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1600" dirty="0">
                <a:ln>
                  <a:solidFill>
                    <a:srgbClr val="A35409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　</a:t>
            </a:r>
          </a:p>
        </p:txBody>
      </p:sp>
      <p:pic>
        <p:nvPicPr>
          <p:cNvPr id="5" name="図 4" descr="日差しの中の春の花">
            <a:extLst>
              <a:ext uri="{FF2B5EF4-FFF2-40B4-BE49-F238E27FC236}">
                <a16:creationId xmlns:a16="http://schemas.microsoft.com/office/drawing/2014/main" id="{127DE7CF-0893-2D6E-78A0-7D2D26CE40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476" y="1021495"/>
            <a:ext cx="1014728" cy="89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ぼやけた写真&#10;&#10;自動的に生成された説明">
            <a:extLst>
              <a:ext uri="{FF2B5EF4-FFF2-40B4-BE49-F238E27FC236}">
                <a16:creationId xmlns:a16="http://schemas.microsoft.com/office/drawing/2014/main" id="{6E8C32F8-E0AF-071E-6B7F-6DA0350976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147" y="6837352"/>
            <a:ext cx="2739573" cy="1987418"/>
          </a:xfrm>
          <a:prstGeom prst="rect">
            <a:avLst/>
          </a:prstGeom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BB9B658-108E-4AEB-84FE-2216F17F9808}"/>
              </a:ext>
            </a:extLst>
          </p:cNvPr>
          <p:cNvSpPr/>
          <p:nvPr/>
        </p:nvSpPr>
        <p:spPr>
          <a:xfrm>
            <a:off x="4605397" y="5635371"/>
            <a:ext cx="2480288" cy="1619045"/>
          </a:xfrm>
          <a:prstGeom prst="roundRect">
            <a:avLst/>
          </a:prstGeom>
          <a:gradFill flip="none" rotWithShape="1">
            <a:gsLst>
              <a:gs pos="20000">
                <a:schemeClr val="accent4">
                  <a:lumMod val="20000"/>
                  <a:lumOff val="80000"/>
                </a:schemeClr>
              </a:gs>
              <a:gs pos="65000">
                <a:schemeClr val="accent4">
                  <a:lumMod val="20000"/>
                  <a:lumOff val="80000"/>
                </a:schemeClr>
              </a:gs>
              <a:gs pos="9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sng">
            <a:solidFill>
              <a:srgbClr val="7B9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E04D914-A2CD-4C66-A2E3-6711CB7AB8D0}"/>
              </a:ext>
            </a:extLst>
          </p:cNvPr>
          <p:cNvSpPr txBox="1"/>
          <p:nvPr/>
        </p:nvSpPr>
        <p:spPr>
          <a:xfrm>
            <a:off x="4742013" y="5653978"/>
            <a:ext cx="24098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季節のランチ Ｂ</a:t>
            </a:r>
            <a:endParaRPr kumimoji="1"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1100</a:t>
            </a: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 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コーヒー付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味噌チャーシュー　　　　　　　　　</a:t>
            </a:r>
            <a:r>
              <a:rPr kumimoji="1" lang="ja-JP" altLang="en-US" sz="1600" b="1" dirty="0">
                <a:solidFill>
                  <a:schemeClr val="bg1">
                    <a:lumMod val="9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ラーメン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ザーサイ付き</a:t>
            </a:r>
            <a:endParaRPr kumimoji="1" lang="ja-JP" altLang="en-US" sz="1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B232588-FB5E-BDA3-1524-49BAE4E2BC72}"/>
              </a:ext>
            </a:extLst>
          </p:cNvPr>
          <p:cNvSpPr/>
          <p:nvPr/>
        </p:nvSpPr>
        <p:spPr>
          <a:xfrm>
            <a:off x="4660029" y="8643995"/>
            <a:ext cx="2477534" cy="1600438"/>
          </a:xfrm>
          <a:prstGeom prst="roundRect">
            <a:avLst/>
          </a:prstGeom>
          <a:gradFill flip="none" rotWithShape="1">
            <a:gsLst>
              <a:gs pos="20000">
                <a:schemeClr val="accent4">
                  <a:lumMod val="20000"/>
                  <a:lumOff val="80000"/>
                </a:schemeClr>
              </a:gs>
              <a:gs pos="65000">
                <a:schemeClr val="accent4">
                  <a:lumMod val="20000"/>
                  <a:lumOff val="80000"/>
                </a:schemeClr>
              </a:gs>
              <a:gs pos="9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sng">
            <a:solidFill>
              <a:srgbClr val="7B9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EA88774-D57A-98FB-3F3B-9A8BE0B3F413}"/>
              </a:ext>
            </a:extLst>
          </p:cNvPr>
          <p:cNvSpPr txBox="1"/>
          <p:nvPr/>
        </p:nvSpPr>
        <p:spPr>
          <a:xfrm>
            <a:off x="4874898" y="8751991"/>
            <a:ext cx="24098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季節のランチ </a:t>
            </a:r>
            <a:r>
              <a:rPr kumimoji="1"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</a:p>
          <a:p>
            <a:r>
              <a:rPr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1100</a:t>
            </a: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 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コーヒー付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カツ鍋定食</a:t>
            </a:r>
            <a:endParaRPr kumimoji="1" lang="en-US" altLang="ja-JP" sz="1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アイス、みそ汁付き</a:t>
            </a:r>
            <a:endParaRPr kumimoji="1" lang="ja-JP" altLang="en-US" sz="1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48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ice"/>
          <p:cNvSpPr txBox="1"/>
          <p:nvPr/>
        </p:nvSpPr>
        <p:spPr>
          <a:xfrm>
            <a:off x="2474057" y="522651"/>
            <a:ext cx="1486007" cy="461665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>
                  <a:solidFill>
                    <a:srgbClr val="A35409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sz="2400" b="1" dirty="0">
                <a:ln>
                  <a:solidFill>
                    <a:srgbClr val="A35409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850</a:t>
            </a:r>
            <a:endParaRPr kumimoji="1" lang="ja-JP" altLang="en-US" sz="2000" b="1" dirty="0">
              <a:ln>
                <a:solidFill>
                  <a:srgbClr val="A35409"/>
                </a:solidFill>
              </a:ln>
              <a:solidFill>
                <a:schemeClr val="bg1"/>
              </a:solidFill>
              <a:latin typeface="Stencil Std" pitchFamily="82" charset="0"/>
            </a:endParaRPr>
          </a:p>
        </p:txBody>
      </p:sp>
      <p:sp>
        <p:nvSpPr>
          <p:cNvPr id="25" name="under-name-food"/>
          <p:cNvSpPr txBox="1"/>
          <p:nvPr/>
        </p:nvSpPr>
        <p:spPr>
          <a:xfrm>
            <a:off x="553753" y="974206"/>
            <a:ext cx="236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(</a:t>
            </a:r>
            <a:r>
              <a:rPr lang="ja-JP" altLang="en-US" sz="1400" b="1" dirty="0"/>
              <a:t>サラダ・スープ・コーヒー</a:t>
            </a:r>
            <a:r>
              <a:rPr lang="en-US" altLang="ja-JP" sz="1400" b="1" dirty="0"/>
              <a:t>set)</a:t>
            </a:r>
          </a:p>
        </p:txBody>
      </p:sp>
      <p:sp>
        <p:nvSpPr>
          <p:cNvPr id="22" name="name-food"/>
          <p:cNvSpPr txBox="1"/>
          <p:nvPr/>
        </p:nvSpPr>
        <p:spPr>
          <a:xfrm>
            <a:off x="652241" y="545067"/>
            <a:ext cx="240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6">
                    <a:lumMod val="50000"/>
                  </a:schemeClr>
                </a:solidFill>
                <a:highlight>
                  <a:srgbClr val="C5E0B2"/>
                </a:highlight>
                <a:latin typeface="HG創英角ﾎﾟｯﾌﾟ体" panose="040B0A09000000000000" pitchFamily="49" charset="-128"/>
              </a:rPr>
              <a:t>日替わりランチ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  <a:highlight>
                <a:srgbClr val="C5E0B2"/>
              </a:highlight>
              <a:latin typeface="HG創英角ﾎﾟｯﾌﾟ体" panose="040B0A09000000000000" pitchFamily="49" charset="-128"/>
            </a:endParaRPr>
          </a:p>
        </p:txBody>
      </p:sp>
      <p:sp>
        <p:nvSpPr>
          <p:cNvPr id="27" name="under-price"/>
          <p:cNvSpPr txBox="1"/>
          <p:nvPr/>
        </p:nvSpPr>
        <p:spPr>
          <a:xfrm>
            <a:off x="4162049" y="1358676"/>
            <a:ext cx="402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B0F0"/>
                </a:solidFill>
              </a:rPr>
              <a:t>・ メニュー内容は当日１１時頃</a:t>
            </a:r>
            <a:endParaRPr lang="en-US" altLang="ja-JP" sz="1600" b="1" dirty="0">
              <a:solidFill>
                <a:srgbClr val="00B0F0"/>
              </a:solidFill>
            </a:endParaRPr>
          </a:p>
          <a:p>
            <a:r>
              <a:rPr lang="ja-JP" altLang="en-US" sz="1600" b="1" dirty="0">
                <a:solidFill>
                  <a:srgbClr val="00B0F0"/>
                </a:solidFill>
              </a:rPr>
              <a:t>　インスタグラムで確認できます　</a:t>
            </a:r>
          </a:p>
        </p:txBody>
      </p:sp>
      <p:sp>
        <p:nvSpPr>
          <p:cNvPr id="116" name="name-food">
            <a:extLst>
              <a:ext uri="{FF2B5EF4-FFF2-40B4-BE49-F238E27FC236}">
                <a16:creationId xmlns:a16="http://schemas.microsoft.com/office/drawing/2014/main" id="{5E057067-B8C3-4EAE-824A-13690F47D483}"/>
              </a:ext>
            </a:extLst>
          </p:cNvPr>
          <p:cNvSpPr txBox="1"/>
          <p:nvPr/>
        </p:nvSpPr>
        <p:spPr>
          <a:xfrm>
            <a:off x="4100288" y="7929311"/>
            <a:ext cx="363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/>
              <a:t>★　単品メニューに＋</a:t>
            </a:r>
            <a:r>
              <a:rPr lang="en-US" altLang="ja-JP" sz="1400" b="1" dirty="0"/>
              <a:t>250</a:t>
            </a:r>
            <a:r>
              <a:rPr lang="ja-JP" altLang="en-US" sz="1400" b="1" dirty="0"/>
              <a:t>円で</a:t>
            </a:r>
            <a:endParaRPr lang="en-US" altLang="ja-JP" sz="1400" b="1" dirty="0"/>
          </a:p>
          <a:p>
            <a:r>
              <a:rPr lang="ja-JP" altLang="en-US" sz="1400" b="1" dirty="0"/>
              <a:t>スープ、サラダ、コーヒーがセットになります</a:t>
            </a:r>
            <a:endParaRPr lang="en-US" altLang="ja-JP" sz="1400" b="1" dirty="0"/>
          </a:p>
        </p:txBody>
      </p:sp>
      <p:sp>
        <p:nvSpPr>
          <p:cNvPr id="55" name="name-food">
            <a:extLst>
              <a:ext uri="{FF2B5EF4-FFF2-40B4-BE49-F238E27FC236}">
                <a16:creationId xmlns:a16="http://schemas.microsoft.com/office/drawing/2014/main" id="{B8899EA7-D0E6-4ECF-AE67-426FCC79262A}"/>
              </a:ext>
            </a:extLst>
          </p:cNvPr>
          <p:cNvSpPr txBox="1"/>
          <p:nvPr/>
        </p:nvSpPr>
        <p:spPr>
          <a:xfrm>
            <a:off x="288725" y="7060986"/>
            <a:ext cx="174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2000" dirty="0"/>
              <a:t>ナポリタン</a:t>
            </a:r>
          </a:p>
        </p:txBody>
      </p:sp>
      <p:sp>
        <p:nvSpPr>
          <p:cNvPr id="57" name="name-food">
            <a:extLst>
              <a:ext uri="{FF2B5EF4-FFF2-40B4-BE49-F238E27FC236}">
                <a16:creationId xmlns:a16="http://schemas.microsoft.com/office/drawing/2014/main" id="{05A1FD2E-F437-431B-90AA-B2C53BB92C16}"/>
              </a:ext>
            </a:extLst>
          </p:cNvPr>
          <p:cNvSpPr txBox="1"/>
          <p:nvPr/>
        </p:nvSpPr>
        <p:spPr>
          <a:xfrm>
            <a:off x="5115178" y="7107513"/>
            <a:ext cx="236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1600" dirty="0"/>
              <a:t>五目チャーハン</a:t>
            </a:r>
          </a:p>
        </p:txBody>
      </p:sp>
      <p:sp>
        <p:nvSpPr>
          <p:cNvPr id="65" name="name-food">
            <a:extLst>
              <a:ext uri="{FF2B5EF4-FFF2-40B4-BE49-F238E27FC236}">
                <a16:creationId xmlns:a16="http://schemas.microsoft.com/office/drawing/2014/main" id="{A420597B-9171-4117-8DC6-9D24A0E6BBFA}"/>
              </a:ext>
            </a:extLst>
          </p:cNvPr>
          <p:cNvSpPr txBox="1"/>
          <p:nvPr/>
        </p:nvSpPr>
        <p:spPr>
          <a:xfrm>
            <a:off x="2570474" y="7047310"/>
            <a:ext cx="156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2000" dirty="0"/>
              <a:t>カツカレー</a:t>
            </a:r>
          </a:p>
        </p:txBody>
      </p:sp>
      <p:sp>
        <p:nvSpPr>
          <p:cNvPr id="66" name="name-food">
            <a:extLst>
              <a:ext uri="{FF2B5EF4-FFF2-40B4-BE49-F238E27FC236}">
                <a16:creationId xmlns:a16="http://schemas.microsoft.com/office/drawing/2014/main" id="{CC25421B-7255-4809-8963-47D6CC2A0E46}"/>
              </a:ext>
            </a:extLst>
          </p:cNvPr>
          <p:cNvSpPr txBox="1"/>
          <p:nvPr/>
        </p:nvSpPr>
        <p:spPr>
          <a:xfrm>
            <a:off x="316617" y="4606815"/>
            <a:ext cx="23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2000" dirty="0"/>
              <a:t>あんかけ焼きそば</a:t>
            </a:r>
          </a:p>
        </p:txBody>
      </p:sp>
      <p:pic>
        <p:nvPicPr>
          <p:cNvPr id="102" name="図 10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93" l="1935" r="95484">
                        <a14:foregroundMark x1="7742" y1="22819" x2="21505" y2="9732"/>
                        <a14:foregroundMark x1="81290" y1="15436" x2="89892" y2="23490"/>
                        <a14:foregroundMark x1="80645" y1="14430" x2="80860" y2="14765"/>
                        <a14:foregroundMark x1="93548" y1="67450" x2="70753" y2="99329"/>
                        <a14:foregroundMark x1="6237" y1="71477" x2="29677" y2="99329"/>
                        <a14:foregroundMark x1="2151" y1="48322" x2="2366" y2="67450"/>
                        <a14:foregroundMark x1="18065" y1="86913" x2="26882" y2="96644"/>
                        <a14:foregroundMark x1="16559" y1="85235" x2="17634" y2="86577"/>
                        <a14:foregroundMark x1="16774" y1="87584" x2="18065" y2="88591"/>
                        <a14:foregroundMark x1="90323" y1="72483" x2="75484" y2="92953"/>
                        <a14:foregroundMark x1="76129" y1="92953" x2="74194" y2="93624"/>
                        <a14:foregroundMark x1="90538" y1="71812" x2="90538" y2="71812"/>
                        <a14:foregroundMark x1="90538" y1="73490" x2="90538" y2="72483"/>
                        <a14:foregroundMark x1="91183" y1="71812" x2="89892" y2="72483"/>
                        <a14:foregroundMark x1="94409" y1="45638" x2="95269" y2="63758"/>
                        <a14:foregroundMark x1="81075" y1="16107" x2="88602" y2="23154"/>
                        <a14:foregroundMark x1="80215" y1="15436" x2="80430" y2="15772"/>
                        <a14:backgroundMark x1="89247" y1="22148" x2="93118" y2="25168"/>
                        <a14:backgroundMark x1="7097" y1="81208" x2="15484" y2="86577"/>
                        <a14:backgroundMark x1="0" y1="12416" x2="7527" y2="20134"/>
                        <a14:backgroundMark x1="1505" y1="23154" x2="430" y2="47987"/>
                        <a14:backgroundMark x1="24516" y1="5034" x2="23656" y2="4698"/>
                        <a14:backgroundMark x1="33978" y1="0" x2="23441" y2="4027"/>
                        <a14:backgroundMark x1="6667" y1="78523" x2="1935" y2="70134"/>
                        <a14:backgroundMark x1="91828" y1="21812" x2="95269" y2="30872"/>
                        <a14:backgroundMark x1="66667" y1="0" x2="79140" y2="11409"/>
                        <a14:backgroundMark x1="79140" y1="11074" x2="80000" y2="11745"/>
                        <a14:backgroundMark x1="80000" y1="13087" x2="81075" y2="13423"/>
                        <a14:backgroundMark x1="79355" y1="12416" x2="79785" y2="12416"/>
                        <a14:backgroundMark x1="79570" y1="13087" x2="80860" y2="13758"/>
                        <a14:backgroundMark x1="81075" y1="14430" x2="81720" y2="1476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179" y="5471674"/>
            <a:ext cx="2155728" cy="142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図 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77" y="5477999"/>
            <a:ext cx="2061988" cy="137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price">
            <a:extLst>
              <a:ext uri="{FF2B5EF4-FFF2-40B4-BE49-F238E27FC236}">
                <a16:creationId xmlns:a16="http://schemas.microsoft.com/office/drawing/2014/main" id="{452F27B5-915D-403F-8D10-6FA8E47D14AA}"/>
              </a:ext>
            </a:extLst>
          </p:cNvPr>
          <p:cNvSpPr txBox="1"/>
          <p:nvPr/>
        </p:nvSpPr>
        <p:spPr>
          <a:xfrm>
            <a:off x="3833178" y="7001334"/>
            <a:ext cx="1308732" cy="461665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56BDB0A-EB84-428B-AE61-BD4429F4FC8A}"/>
              </a:ext>
            </a:extLst>
          </p:cNvPr>
          <p:cNvSpPr/>
          <p:nvPr/>
        </p:nvSpPr>
        <p:spPr>
          <a:xfrm>
            <a:off x="140848" y="134129"/>
            <a:ext cx="7492931" cy="10639455"/>
          </a:xfrm>
          <a:prstGeom prst="rect">
            <a:avLst/>
          </a:prstGeom>
          <a:noFill/>
          <a:ln w="73025" cmpd="thinThick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under-price">
            <a:extLst>
              <a:ext uri="{FF2B5EF4-FFF2-40B4-BE49-F238E27FC236}">
                <a16:creationId xmlns:a16="http://schemas.microsoft.com/office/drawing/2014/main" id="{BF22B547-6118-4759-BD9E-14AF31CB1C46}"/>
              </a:ext>
            </a:extLst>
          </p:cNvPr>
          <p:cNvSpPr txBox="1"/>
          <p:nvPr/>
        </p:nvSpPr>
        <p:spPr>
          <a:xfrm>
            <a:off x="553753" y="1953746"/>
            <a:ext cx="3775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B0F0"/>
                </a:solidFill>
              </a:rPr>
              <a:t>・ </a:t>
            </a:r>
            <a:r>
              <a:rPr lang="en-US" altLang="ja-JP" sz="1600" b="1" dirty="0">
                <a:solidFill>
                  <a:srgbClr val="00B0F0"/>
                </a:solidFill>
              </a:rPr>
              <a:t>Name</a:t>
            </a:r>
            <a:r>
              <a:rPr lang="ja-JP" altLang="en-US" sz="1600" b="1" dirty="0">
                <a:solidFill>
                  <a:srgbClr val="00B0F0"/>
                </a:solidFill>
              </a:rPr>
              <a:t>「ホテルニューえさし」</a:t>
            </a:r>
          </a:p>
        </p:txBody>
      </p:sp>
      <p:sp>
        <p:nvSpPr>
          <p:cNvPr id="45" name="under-price">
            <a:extLst>
              <a:ext uri="{FF2B5EF4-FFF2-40B4-BE49-F238E27FC236}">
                <a16:creationId xmlns:a16="http://schemas.microsoft.com/office/drawing/2014/main" id="{9311DC59-57BC-446C-9B76-0F248C39288B}"/>
              </a:ext>
            </a:extLst>
          </p:cNvPr>
          <p:cNvSpPr txBox="1"/>
          <p:nvPr/>
        </p:nvSpPr>
        <p:spPr>
          <a:xfrm>
            <a:off x="6278465" y="2037952"/>
            <a:ext cx="1421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B0F0"/>
                </a:solidFill>
              </a:rPr>
              <a:t> で検索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5F57055-F16B-4555-8C7B-D774D57145ED}"/>
              </a:ext>
            </a:extLst>
          </p:cNvPr>
          <p:cNvSpPr/>
          <p:nvPr/>
        </p:nvSpPr>
        <p:spPr>
          <a:xfrm>
            <a:off x="5670065" y="9971200"/>
            <a:ext cx="971745" cy="2561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ホテルニューえさし</a:t>
            </a:r>
          </a:p>
        </p:txBody>
      </p:sp>
      <p:sp>
        <p:nvSpPr>
          <p:cNvPr id="54" name="time-in-out">
            <a:extLst>
              <a:ext uri="{FF2B5EF4-FFF2-40B4-BE49-F238E27FC236}">
                <a16:creationId xmlns:a16="http://schemas.microsoft.com/office/drawing/2014/main" id="{202C3DF4-4DD4-47E8-89D6-D04FABCE8128}"/>
              </a:ext>
            </a:extLst>
          </p:cNvPr>
          <p:cNvSpPr txBox="1"/>
          <p:nvPr/>
        </p:nvSpPr>
        <p:spPr>
          <a:xfrm>
            <a:off x="5516223" y="720724"/>
            <a:ext cx="16754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000" dirty="0">
                <a:ln>
                  <a:solidFill>
                    <a:srgbClr val="FF0000"/>
                  </a:solidFill>
                </a:ln>
                <a:latin typeface="富士ポップ" panose="040F0709000000000000" pitchFamily="49" charset="-128"/>
                <a:ea typeface="富士ポップ" panose="040F0709000000000000" pitchFamily="49" charset="-128"/>
              </a:rPr>
              <a:t>ラ</a:t>
            </a:r>
            <a:r>
              <a:rPr kumimoji="1" lang="ja-JP" altLang="en-US" sz="1800" dirty="0">
                <a:ln>
                  <a:solidFill>
                    <a:srgbClr val="FF0000"/>
                  </a:solidFill>
                </a:ln>
                <a:latin typeface="富士ポップ" panose="040F0709000000000000" pitchFamily="49" charset="-128"/>
                <a:ea typeface="富士ポップ" panose="040F0709000000000000" pitchFamily="49" charset="-128"/>
              </a:rPr>
              <a:t>・カルプ</a:t>
            </a:r>
            <a:endParaRPr kumimoji="1" lang="ja-JP" altLang="en-US" sz="1100" dirty="0">
              <a:ln>
                <a:solidFill>
                  <a:srgbClr val="FF0000"/>
                </a:solidFill>
              </a:ln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56" name="time-in-out">
            <a:extLst>
              <a:ext uri="{FF2B5EF4-FFF2-40B4-BE49-F238E27FC236}">
                <a16:creationId xmlns:a16="http://schemas.microsoft.com/office/drawing/2014/main" id="{651A6CF4-C1EF-4615-BF1C-50160F3DAFFE}"/>
              </a:ext>
            </a:extLst>
          </p:cNvPr>
          <p:cNvSpPr txBox="1"/>
          <p:nvPr/>
        </p:nvSpPr>
        <p:spPr>
          <a:xfrm rot="1136053">
            <a:off x="5543150" y="622657"/>
            <a:ext cx="1465638" cy="950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6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ea"/>
              </a:rPr>
              <a:t>喫茶・レストラン</a:t>
            </a:r>
            <a:r>
              <a:rPr kumimoji="1" lang="ja-JP" altLang="en-US" sz="105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</a:t>
            </a:r>
            <a:r>
              <a:rPr kumimoji="1" lang="ja-JP" altLang="en-US" sz="14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</a:t>
            </a:r>
            <a:endParaRPr kumimoji="1" lang="ja-JP" altLang="en-US" sz="1100" dirty="0">
              <a:solidFill>
                <a:srgbClr val="A35409"/>
              </a:solidFill>
            </a:endParaRPr>
          </a:p>
        </p:txBody>
      </p:sp>
      <p:sp>
        <p:nvSpPr>
          <p:cNvPr id="58" name="time-in-out">
            <a:extLst>
              <a:ext uri="{FF2B5EF4-FFF2-40B4-BE49-F238E27FC236}">
                <a16:creationId xmlns:a16="http://schemas.microsoft.com/office/drawing/2014/main" id="{36011DB0-78D0-482E-8399-967748A76145}"/>
              </a:ext>
            </a:extLst>
          </p:cNvPr>
          <p:cNvSpPr txBox="1"/>
          <p:nvPr/>
        </p:nvSpPr>
        <p:spPr>
          <a:xfrm>
            <a:off x="4804156" y="8873139"/>
            <a:ext cx="2898146" cy="45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14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【営 業 日 】</a:t>
            </a: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月曜日～金曜日</a:t>
            </a:r>
            <a:endParaRPr kumimoji="1" lang="ja-JP" altLang="en-US" sz="900" dirty="0">
              <a:solidFill>
                <a:srgbClr val="A35409"/>
              </a:solidFill>
            </a:endParaRPr>
          </a:p>
        </p:txBody>
      </p:sp>
      <p:sp>
        <p:nvSpPr>
          <p:cNvPr id="60" name="time-in-out">
            <a:extLst>
              <a:ext uri="{FF2B5EF4-FFF2-40B4-BE49-F238E27FC236}">
                <a16:creationId xmlns:a16="http://schemas.microsoft.com/office/drawing/2014/main" id="{37EF93CC-8B7C-4466-B88F-8EA1E3FCE158}"/>
              </a:ext>
            </a:extLst>
          </p:cNvPr>
          <p:cNvSpPr txBox="1"/>
          <p:nvPr/>
        </p:nvSpPr>
        <p:spPr>
          <a:xfrm>
            <a:off x="5184504" y="9371763"/>
            <a:ext cx="3663166" cy="45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4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【営業時間】</a:t>
            </a: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11:00～14: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0 (L.O)</a:t>
            </a:r>
            <a:endParaRPr kumimoji="1" lang="ja-JP" altLang="en-US" sz="1050" dirty="0">
              <a:solidFill>
                <a:srgbClr val="A35409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C79C59D-699F-45AC-A975-8D1DD70B6BB8}"/>
              </a:ext>
            </a:extLst>
          </p:cNvPr>
          <p:cNvSpPr/>
          <p:nvPr/>
        </p:nvSpPr>
        <p:spPr>
          <a:xfrm>
            <a:off x="5779845" y="10397216"/>
            <a:ext cx="815419" cy="152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1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52-3311</a:t>
            </a:r>
            <a:endParaRPr lang="ja-JP" altLang="en-US" sz="1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0" name="name-food">
            <a:extLst>
              <a:ext uri="{FF2B5EF4-FFF2-40B4-BE49-F238E27FC236}">
                <a16:creationId xmlns:a16="http://schemas.microsoft.com/office/drawing/2014/main" id="{16EE8490-F342-4F73-B891-7350F19F7F5F}"/>
              </a:ext>
            </a:extLst>
          </p:cNvPr>
          <p:cNvSpPr txBox="1"/>
          <p:nvPr/>
        </p:nvSpPr>
        <p:spPr>
          <a:xfrm>
            <a:off x="560777" y="4985987"/>
            <a:ext cx="156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en-US" altLang="ja-JP" sz="2000" dirty="0"/>
              <a:t>〃</a:t>
            </a:r>
            <a:r>
              <a:rPr lang="ja-JP" altLang="en-US" sz="2000" dirty="0"/>
              <a:t>　大盛り</a:t>
            </a:r>
          </a:p>
        </p:txBody>
      </p:sp>
      <p:sp>
        <p:nvSpPr>
          <p:cNvPr id="73" name="name-food">
            <a:extLst>
              <a:ext uri="{FF2B5EF4-FFF2-40B4-BE49-F238E27FC236}">
                <a16:creationId xmlns:a16="http://schemas.microsoft.com/office/drawing/2014/main" id="{7B76B002-F3F6-4A1E-BB5C-07E5742F4A7C}"/>
              </a:ext>
            </a:extLst>
          </p:cNvPr>
          <p:cNvSpPr txBox="1"/>
          <p:nvPr/>
        </p:nvSpPr>
        <p:spPr>
          <a:xfrm>
            <a:off x="596608" y="1309794"/>
            <a:ext cx="240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/>
              <a:t>ライスのお代わり無料です</a:t>
            </a:r>
            <a:endParaRPr lang="en-US" altLang="ja-JP" sz="1400" b="1" dirty="0"/>
          </a:p>
        </p:txBody>
      </p:sp>
      <p:pic>
        <p:nvPicPr>
          <p:cNvPr id="78" name="図 77" descr="ブラック, ナイフ が含まれている画像&#10;&#10;自動的に生成された説明">
            <a:extLst>
              <a:ext uri="{FF2B5EF4-FFF2-40B4-BE49-F238E27FC236}">
                <a16:creationId xmlns:a16="http://schemas.microsoft.com/office/drawing/2014/main" id="{ADD76803-E0DC-432F-9F7D-0F2190DC2F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73" y="8727786"/>
            <a:ext cx="7162982" cy="485468"/>
          </a:xfrm>
          <a:prstGeom prst="rect">
            <a:avLst/>
          </a:prstGeom>
        </p:spPr>
      </p:pic>
      <p:pic>
        <p:nvPicPr>
          <p:cNvPr id="79" name="図 78" descr="ブラック, ナイフ が含まれている画像&#10;&#10;自動的に生成された説明">
            <a:extLst>
              <a:ext uri="{FF2B5EF4-FFF2-40B4-BE49-F238E27FC236}">
                <a16:creationId xmlns:a16="http://schemas.microsoft.com/office/drawing/2014/main" id="{B6E9EFB3-A950-4026-8707-C3BAE4C596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4176" y="2086410"/>
            <a:ext cx="8978781" cy="574816"/>
          </a:xfrm>
          <a:prstGeom prst="rect">
            <a:avLst/>
          </a:prstGeom>
        </p:spPr>
      </p:pic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C4D67D23-24E3-4489-BFBA-0AA8D8949953}"/>
              </a:ext>
            </a:extLst>
          </p:cNvPr>
          <p:cNvSpPr/>
          <p:nvPr/>
        </p:nvSpPr>
        <p:spPr>
          <a:xfrm>
            <a:off x="2975142" y="8504173"/>
            <a:ext cx="1932971" cy="54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800" b="1" dirty="0">
                <a:latin typeface="+mn-ea"/>
              </a:rPr>
              <a:t>【ドリンクメニュー】</a:t>
            </a:r>
          </a:p>
        </p:txBody>
      </p:sp>
      <p:pic>
        <p:nvPicPr>
          <p:cNvPr id="111" name="グラフィックス 110" descr="コーヒー">
            <a:extLst>
              <a:ext uri="{FF2B5EF4-FFF2-40B4-BE49-F238E27FC236}">
                <a16:creationId xmlns:a16="http://schemas.microsoft.com/office/drawing/2014/main" id="{19EA012B-7097-4A1C-A9BE-6DA84EFBF6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53220" y="8676230"/>
            <a:ext cx="351355" cy="351355"/>
          </a:xfrm>
          <a:prstGeom prst="rect">
            <a:avLst/>
          </a:prstGeom>
        </p:spPr>
      </p:pic>
      <p:pic>
        <p:nvPicPr>
          <p:cNvPr id="6" name="図 5" descr="皿の上のデザート&#10;&#10;自動的に生成された説明">
            <a:extLst>
              <a:ext uri="{FF2B5EF4-FFF2-40B4-BE49-F238E27FC236}">
                <a16:creationId xmlns:a16="http://schemas.microsoft.com/office/drawing/2014/main" id="{589A9C65-4A77-4BA6-92A3-A35EDCEDDC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5250" y="5449044"/>
            <a:ext cx="2159928" cy="145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B388C5-7E2E-4728-9B0A-5FA90BA91B94}"/>
              </a:ext>
            </a:extLst>
          </p:cNvPr>
          <p:cNvSpPr txBox="1"/>
          <p:nvPr/>
        </p:nvSpPr>
        <p:spPr>
          <a:xfrm>
            <a:off x="447096" y="8916204"/>
            <a:ext cx="5693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ランチコーヒー</a:t>
            </a:r>
            <a:r>
              <a:rPr lang="ja-JP" altLang="en-US" sz="12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（お料理をご注文の方）</a:t>
            </a:r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　・ ・・・・￥</a:t>
            </a:r>
            <a:r>
              <a:rPr lang="en-US" altLang="ja-JP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230</a:t>
            </a:r>
          </a:p>
          <a:p>
            <a:r>
              <a:rPr kumimoji="1"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・ホットコーヒー 　  ・・・・・・・・・・・・・・・・・</a:t>
            </a:r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6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￥</a:t>
            </a:r>
            <a:r>
              <a:rPr kumimoji="1" lang="en-US" altLang="ja-JP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450</a:t>
            </a:r>
            <a:endParaRPr lang="en-US" altLang="ja-JP" sz="1800" dirty="0">
              <a:solidFill>
                <a:srgbClr val="8E410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・バニラアイス    </a:t>
            </a:r>
            <a:r>
              <a:rPr lang="en-US" altLang="ja-JP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・・・・・・・・・・・・・・・・・・  ￥</a:t>
            </a:r>
            <a:r>
              <a:rPr lang="en-US" altLang="ja-JP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400</a:t>
            </a:r>
          </a:p>
          <a:p>
            <a:r>
              <a:rPr kumimoji="1"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・アイスコーヒー</a:t>
            </a:r>
            <a:r>
              <a:rPr kumimoji="1" lang="ja-JP" altLang="en-US" sz="14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（季節限定）  </a:t>
            </a:r>
            <a:r>
              <a:rPr kumimoji="1"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・・・・・・・・・・・</a:t>
            </a:r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6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￥</a:t>
            </a:r>
            <a:r>
              <a:rPr lang="en-US" altLang="ja-JP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kumimoji="1" lang="en-US" altLang="ja-JP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</a:t>
            </a:r>
          </a:p>
          <a:p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・ランチアイスコーヒー</a:t>
            </a:r>
            <a:r>
              <a:rPr lang="ja-JP" altLang="en-US" sz="14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（季節限定）   </a:t>
            </a:r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・・・・   </a:t>
            </a:r>
            <a:r>
              <a:rPr lang="ja-JP" altLang="en-US" sz="16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￥</a:t>
            </a:r>
            <a:r>
              <a:rPr lang="en-US" altLang="ja-JP" sz="180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260</a:t>
            </a: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F67BCEA0-7D59-471A-8696-6A2FDC4B977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73044" y="1438156"/>
            <a:ext cx="1341378" cy="7008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E7B346-D879-4563-8D31-104518FB154D}"/>
              </a:ext>
            </a:extLst>
          </p:cNvPr>
          <p:cNvSpPr txBox="1"/>
          <p:nvPr/>
        </p:nvSpPr>
        <p:spPr>
          <a:xfrm>
            <a:off x="2615922" y="19210763"/>
            <a:ext cx="8537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hlinkClick r:id="rId13" tooltip="https://freepngimg.com/png/69662-instagram-media-brand-social-logo-photography"/>
              </a:rPr>
              <a:t>この写真</a:t>
            </a:r>
            <a:r>
              <a:rPr lang="ja-JP" altLang="en-US" sz="900"/>
              <a:t> の作成者 不明な作成者 は </a:t>
            </a:r>
            <a:r>
              <a:rPr lang="ja-JP" altLang="en-US" sz="900">
                <a:hlinkClick r:id="rId14" tooltip="https://creativecommons.org/licenses/by-nc/3.0/"/>
              </a:rPr>
              <a:t>CC BY-NC</a:t>
            </a:r>
            <a:r>
              <a:rPr lang="ja-JP" altLang="en-US" sz="900"/>
              <a:t> のライセンスを許諾されています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425AEDD6-E238-4650-AD59-5D6E200A29AB}"/>
              </a:ext>
            </a:extLst>
          </p:cNvPr>
          <p:cNvSpPr txBox="1"/>
          <p:nvPr/>
        </p:nvSpPr>
        <p:spPr>
          <a:xfrm>
            <a:off x="2768322" y="19363163"/>
            <a:ext cx="8537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hlinkClick r:id="rId13" tooltip="https://freepngimg.com/png/69662-instagram-media-brand-social-logo-photography"/>
              </a:rPr>
              <a:t>この写真</a:t>
            </a:r>
            <a:r>
              <a:rPr lang="ja-JP" altLang="en-US" sz="900"/>
              <a:t> の作成者 不明な作成者 は </a:t>
            </a:r>
            <a:r>
              <a:rPr lang="ja-JP" altLang="en-US" sz="900">
                <a:hlinkClick r:id="rId14" tooltip="https://creativecommons.org/licenses/by-nc/3.0/"/>
              </a:rPr>
              <a:t>CC BY-NC</a:t>
            </a:r>
            <a:r>
              <a:rPr lang="ja-JP" altLang="en-US" sz="900"/>
              <a:t> のライセンスを許諾されています</a:t>
            </a:r>
          </a:p>
        </p:txBody>
      </p:sp>
      <p:sp>
        <p:nvSpPr>
          <p:cNvPr id="117" name="under-price">
            <a:extLst>
              <a:ext uri="{FF2B5EF4-FFF2-40B4-BE49-F238E27FC236}">
                <a16:creationId xmlns:a16="http://schemas.microsoft.com/office/drawing/2014/main" id="{4C6A25F1-6CE5-4081-A801-FB3F4120757F}"/>
              </a:ext>
            </a:extLst>
          </p:cNvPr>
          <p:cNvSpPr txBox="1"/>
          <p:nvPr/>
        </p:nvSpPr>
        <p:spPr>
          <a:xfrm>
            <a:off x="3235262" y="1968731"/>
            <a:ext cx="3775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B0F0"/>
                </a:solidFill>
                <a:latin typeface="+mn-ea"/>
              </a:rPr>
              <a:t>・ユーザーネーム「</a:t>
            </a:r>
            <a:r>
              <a:rPr lang="en-US" altLang="ja-JP" sz="1600" b="1" dirty="0" err="1">
                <a:solidFill>
                  <a:srgbClr val="00B0F0"/>
                </a:solidFill>
                <a:latin typeface="+mn-ea"/>
              </a:rPr>
              <a:t>hotelnewesashi</a:t>
            </a:r>
            <a:r>
              <a:rPr lang="ja-JP" altLang="en-US" sz="1600" b="1" dirty="0">
                <a:solidFill>
                  <a:srgbClr val="00B0F0"/>
                </a:solidFill>
                <a:latin typeface="+mn-ea"/>
              </a:rPr>
              <a:t>」</a:t>
            </a:r>
          </a:p>
        </p:txBody>
      </p:sp>
      <p:sp>
        <p:nvSpPr>
          <p:cNvPr id="68" name="price">
            <a:extLst>
              <a:ext uri="{FF2B5EF4-FFF2-40B4-BE49-F238E27FC236}">
                <a16:creationId xmlns:a16="http://schemas.microsoft.com/office/drawing/2014/main" id="{81561864-480C-4FEB-9EC3-F9D0B65C661D}"/>
              </a:ext>
            </a:extLst>
          </p:cNvPr>
          <p:cNvSpPr txBox="1"/>
          <p:nvPr/>
        </p:nvSpPr>
        <p:spPr>
          <a:xfrm>
            <a:off x="2387086" y="4576037"/>
            <a:ext cx="2070853" cy="461665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1100</a:t>
            </a:r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9" name="price">
            <a:extLst>
              <a:ext uri="{FF2B5EF4-FFF2-40B4-BE49-F238E27FC236}">
                <a16:creationId xmlns:a16="http://schemas.microsoft.com/office/drawing/2014/main" id="{822C1B1C-141A-4641-8780-D773C6410AC2}"/>
              </a:ext>
            </a:extLst>
          </p:cNvPr>
          <p:cNvSpPr txBox="1"/>
          <p:nvPr/>
        </p:nvSpPr>
        <p:spPr>
          <a:xfrm>
            <a:off x="2374621" y="4939865"/>
            <a:ext cx="2070853" cy="461665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1600</a:t>
            </a:r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1" name="price">
            <a:extLst>
              <a:ext uri="{FF2B5EF4-FFF2-40B4-BE49-F238E27FC236}">
                <a16:creationId xmlns:a16="http://schemas.microsoft.com/office/drawing/2014/main" id="{C1ED0E35-D08A-4FC4-A134-528C04F23AB4}"/>
              </a:ext>
            </a:extLst>
          </p:cNvPr>
          <p:cNvSpPr txBox="1"/>
          <p:nvPr/>
        </p:nvSpPr>
        <p:spPr>
          <a:xfrm>
            <a:off x="1438630" y="7002493"/>
            <a:ext cx="2070853" cy="461665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850</a:t>
            </a:r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2" name="price">
            <a:extLst>
              <a:ext uri="{FF2B5EF4-FFF2-40B4-BE49-F238E27FC236}">
                <a16:creationId xmlns:a16="http://schemas.microsoft.com/office/drawing/2014/main" id="{24F3F33D-636D-4C14-8B66-9A2CEFA62104}"/>
              </a:ext>
            </a:extLst>
          </p:cNvPr>
          <p:cNvSpPr txBox="1"/>
          <p:nvPr/>
        </p:nvSpPr>
        <p:spPr>
          <a:xfrm>
            <a:off x="1435057" y="7413366"/>
            <a:ext cx="1219405" cy="461665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1100</a:t>
            </a:r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4" name="price">
            <a:extLst>
              <a:ext uri="{FF2B5EF4-FFF2-40B4-BE49-F238E27FC236}">
                <a16:creationId xmlns:a16="http://schemas.microsoft.com/office/drawing/2014/main" id="{02BEA109-AF8F-44C5-8217-D71D020DE1BB}"/>
              </a:ext>
            </a:extLst>
          </p:cNvPr>
          <p:cNvSpPr txBox="1"/>
          <p:nvPr/>
        </p:nvSpPr>
        <p:spPr>
          <a:xfrm>
            <a:off x="6571240" y="6991596"/>
            <a:ext cx="1219600" cy="461665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700</a:t>
            </a:r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5" name="price">
            <a:extLst>
              <a:ext uri="{FF2B5EF4-FFF2-40B4-BE49-F238E27FC236}">
                <a16:creationId xmlns:a16="http://schemas.microsoft.com/office/drawing/2014/main" id="{57095BE2-8BE7-4983-9DCF-9BF2C5928625}"/>
              </a:ext>
            </a:extLst>
          </p:cNvPr>
          <p:cNvSpPr txBox="1"/>
          <p:nvPr/>
        </p:nvSpPr>
        <p:spPr>
          <a:xfrm>
            <a:off x="6608171" y="7386813"/>
            <a:ext cx="2070853" cy="461665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950</a:t>
            </a:r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 descr="ボウルに盛られた料理&#10;&#10;自動的に生成された説明">
            <a:extLst>
              <a:ext uri="{FF2B5EF4-FFF2-40B4-BE49-F238E27FC236}">
                <a16:creationId xmlns:a16="http://schemas.microsoft.com/office/drawing/2014/main" id="{7B805250-4B94-47A1-A91C-F607E4D46DE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89" b="97778" l="9948" r="90000">
                        <a14:foregroundMark x1="22344" y1="19907" x2="60417" y2="9815"/>
                        <a14:foregroundMark x1="60417" y1="9815" x2="73177" y2="15278"/>
                        <a14:foregroundMark x1="73177" y1="15278" x2="84063" y2="59259"/>
                        <a14:foregroundMark x1="84063" y1="59259" x2="81354" y2="77593"/>
                        <a14:foregroundMark x1="81354" y1="77593" x2="67917" y2="92500"/>
                        <a14:foregroundMark x1="67917" y1="92500" x2="46563" y2="97870"/>
                        <a14:foregroundMark x1="46563" y1="97870" x2="26146" y2="90741"/>
                        <a14:foregroundMark x1="26458" y1="10463" x2="60000" y2="3981"/>
                        <a14:foregroundMark x1="60000" y1="3981" x2="65052" y2="9352"/>
                        <a14:foregroundMark x1="10729" y1="46204" x2="10417" y2="55185"/>
                        <a14:foregroundMark x1="9948" y1="44352" x2="10104" y2="54352"/>
                        <a14:foregroundMark x1="10104" y1="41111" x2="10417" y2="4592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84" y="2562684"/>
            <a:ext cx="3354331" cy="188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me-food">
            <a:extLst>
              <a:ext uri="{FF2B5EF4-FFF2-40B4-BE49-F238E27FC236}">
                <a16:creationId xmlns:a16="http://schemas.microsoft.com/office/drawing/2014/main" id="{2460B7D7-07BF-B18D-DD7C-3AC6CABE222F}"/>
              </a:ext>
            </a:extLst>
          </p:cNvPr>
          <p:cNvSpPr txBox="1"/>
          <p:nvPr/>
        </p:nvSpPr>
        <p:spPr>
          <a:xfrm>
            <a:off x="3889145" y="513018"/>
            <a:ext cx="240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価格は全て</a:t>
            </a:r>
            <a:endParaRPr lang="en-US" altLang="ja-JP" sz="14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ja-JP" altLang="en-US" sz="14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税込みです</a:t>
            </a:r>
            <a:endParaRPr lang="en-US" altLang="ja-JP" sz="14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図 6" descr="ボウルの中にあるサラダ&#10;&#10;自動的に生成された説明">
            <a:extLst>
              <a:ext uri="{FF2B5EF4-FFF2-40B4-BE49-F238E27FC236}">
                <a16:creationId xmlns:a16="http://schemas.microsoft.com/office/drawing/2014/main" id="{5B0264DD-F78F-F549-B6A3-E305F43C3CA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658" y="2495980"/>
            <a:ext cx="2905730" cy="192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me-food">
            <a:extLst>
              <a:ext uri="{FF2B5EF4-FFF2-40B4-BE49-F238E27FC236}">
                <a16:creationId xmlns:a16="http://schemas.microsoft.com/office/drawing/2014/main" id="{8C035C4B-5BDE-5068-8FC2-FB4DA3C20C39}"/>
              </a:ext>
            </a:extLst>
          </p:cNvPr>
          <p:cNvSpPr txBox="1"/>
          <p:nvPr/>
        </p:nvSpPr>
        <p:spPr>
          <a:xfrm>
            <a:off x="4125479" y="4644476"/>
            <a:ext cx="206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2000" dirty="0"/>
              <a:t>ステーキ丼定食</a:t>
            </a:r>
          </a:p>
        </p:txBody>
      </p:sp>
      <p:sp>
        <p:nvSpPr>
          <p:cNvPr id="11" name="price">
            <a:extLst>
              <a:ext uri="{FF2B5EF4-FFF2-40B4-BE49-F238E27FC236}">
                <a16:creationId xmlns:a16="http://schemas.microsoft.com/office/drawing/2014/main" id="{03B3AEAD-6504-1ED6-2016-72A4A1EF63D8}"/>
              </a:ext>
            </a:extLst>
          </p:cNvPr>
          <p:cNvSpPr txBox="1"/>
          <p:nvPr/>
        </p:nvSpPr>
        <p:spPr>
          <a:xfrm>
            <a:off x="5997784" y="4583759"/>
            <a:ext cx="1536551" cy="830997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1320</a:t>
            </a:r>
          </a:p>
          <a:p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name-food">
            <a:extLst>
              <a:ext uri="{FF2B5EF4-FFF2-40B4-BE49-F238E27FC236}">
                <a16:creationId xmlns:a16="http://schemas.microsoft.com/office/drawing/2014/main" id="{C3170A6B-730C-B0CC-6FDD-735A44B323EB}"/>
              </a:ext>
            </a:extLst>
          </p:cNvPr>
          <p:cNvSpPr txBox="1"/>
          <p:nvPr/>
        </p:nvSpPr>
        <p:spPr>
          <a:xfrm>
            <a:off x="189500" y="7475591"/>
            <a:ext cx="156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en-US" altLang="ja-JP" sz="2000" dirty="0"/>
              <a:t>〃</a:t>
            </a:r>
            <a:r>
              <a:rPr lang="ja-JP" altLang="en-US" sz="2000" dirty="0"/>
              <a:t>　大盛り</a:t>
            </a:r>
          </a:p>
        </p:txBody>
      </p:sp>
      <p:sp>
        <p:nvSpPr>
          <p:cNvPr id="13" name="name-food">
            <a:extLst>
              <a:ext uri="{FF2B5EF4-FFF2-40B4-BE49-F238E27FC236}">
                <a16:creationId xmlns:a16="http://schemas.microsoft.com/office/drawing/2014/main" id="{0892B8EC-D432-F486-16DD-FF9F8B369F4B}"/>
              </a:ext>
            </a:extLst>
          </p:cNvPr>
          <p:cNvSpPr txBox="1"/>
          <p:nvPr/>
        </p:nvSpPr>
        <p:spPr>
          <a:xfrm>
            <a:off x="5032216" y="7462068"/>
            <a:ext cx="156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en-US" altLang="ja-JP" sz="2000" dirty="0"/>
              <a:t>〃</a:t>
            </a:r>
            <a:r>
              <a:rPr lang="ja-JP" altLang="en-US" sz="2000" dirty="0"/>
              <a:t>　大盛り</a:t>
            </a:r>
          </a:p>
        </p:txBody>
      </p:sp>
      <p:sp>
        <p:nvSpPr>
          <p:cNvPr id="15" name="name-food">
            <a:extLst>
              <a:ext uri="{FF2B5EF4-FFF2-40B4-BE49-F238E27FC236}">
                <a16:creationId xmlns:a16="http://schemas.microsoft.com/office/drawing/2014/main" id="{8399301B-40A3-207E-9A71-960023F6AA56}"/>
              </a:ext>
            </a:extLst>
          </p:cNvPr>
          <p:cNvSpPr txBox="1"/>
          <p:nvPr/>
        </p:nvSpPr>
        <p:spPr>
          <a:xfrm>
            <a:off x="2534210" y="7453261"/>
            <a:ext cx="156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en-US" altLang="ja-JP" sz="2000" dirty="0"/>
              <a:t>〃</a:t>
            </a:r>
            <a:r>
              <a:rPr lang="ja-JP" altLang="en-US" sz="2000" dirty="0"/>
              <a:t>　大盛り</a:t>
            </a:r>
          </a:p>
        </p:txBody>
      </p:sp>
      <p:sp>
        <p:nvSpPr>
          <p:cNvPr id="16" name="price">
            <a:extLst>
              <a:ext uri="{FF2B5EF4-FFF2-40B4-BE49-F238E27FC236}">
                <a16:creationId xmlns:a16="http://schemas.microsoft.com/office/drawing/2014/main" id="{50259E95-FAE5-0CE0-B34D-2A75CF91D58D}"/>
              </a:ext>
            </a:extLst>
          </p:cNvPr>
          <p:cNvSpPr txBox="1"/>
          <p:nvPr/>
        </p:nvSpPr>
        <p:spPr>
          <a:xfrm>
            <a:off x="3852815" y="7403603"/>
            <a:ext cx="1308732" cy="830997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40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1500</a:t>
            </a:r>
          </a:p>
          <a:p>
            <a:endParaRPr kumimoji="1" lang="ja-JP" altLang="en-US" sz="2400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name-food">
            <a:extLst>
              <a:ext uri="{FF2B5EF4-FFF2-40B4-BE49-F238E27FC236}">
                <a16:creationId xmlns:a16="http://schemas.microsoft.com/office/drawing/2014/main" id="{619F56FD-9DB6-44E7-FC64-FDD4BDC36E4E}"/>
              </a:ext>
            </a:extLst>
          </p:cNvPr>
          <p:cNvSpPr txBox="1"/>
          <p:nvPr/>
        </p:nvSpPr>
        <p:spPr>
          <a:xfrm>
            <a:off x="1984359" y="7880642"/>
            <a:ext cx="3639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/>
              <a:t>★　ライス（小）</a:t>
            </a:r>
            <a:r>
              <a:rPr lang="en-US" altLang="ja-JP" sz="1400" b="1" dirty="0"/>
              <a:t>--</a:t>
            </a:r>
            <a:r>
              <a:rPr lang="ja-JP" altLang="en-US" sz="1400" b="1" dirty="0"/>
              <a:t>￥</a:t>
            </a:r>
            <a:r>
              <a:rPr lang="en-US" altLang="ja-JP" sz="1800" b="1" dirty="0"/>
              <a:t>100</a:t>
            </a:r>
          </a:p>
          <a:p>
            <a:r>
              <a:rPr lang="ja-JP" altLang="en-US" sz="1800" b="1" dirty="0"/>
              <a:t>　　</a:t>
            </a:r>
            <a:r>
              <a:rPr lang="ja-JP" altLang="en-US" sz="1400" b="1" dirty="0"/>
              <a:t>ライス（大）</a:t>
            </a:r>
            <a:r>
              <a:rPr lang="en-US" altLang="ja-JP" sz="1400" b="1" dirty="0"/>
              <a:t>--</a:t>
            </a:r>
            <a:r>
              <a:rPr lang="ja-JP" altLang="en-US" sz="1400" b="1" dirty="0"/>
              <a:t>￥</a:t>
            </a:r>
            <a:r>
              <a:rPr lang="en-US" altLang="ja-JP" sz="1800" b="1" dirty="0"/>
              <a:t>200</a:t>
            </a:r>
          </a:p>
          <a:p>
            <a:r>
              <a:rPr lang="ja-JP" altLang="en-US" sz="1800" b="1" dirty="0"/>
              <a:t>　　</a:t>
            </a:r>
            <a:endParaRPr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895451381"/>
      </p:ext>
    </p:extLst>
  </p:cSld>
  <p:clrMapOvr>
    <a:masterClrMapping/>
  </p:clrMapOvr>
</p:sld>
</file>

<file path=ppt/theme/theme1.xml><?xml version="1.0" encoding="utf-8"?>
<a:theme xmlns:a="http://schemas.openxmlformats.org/drawingml/2006/main" name="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074_クリスマス</Template>
  <TotalTime>0</TotalTime>
  <Words>351</Words>
  <Application>Microsoft Office PowerPoint</Application>
  <PresentationFormat>ユーザー設定</PresentationFormat>
  <Paragraphs>68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HGP創英角ｺﾞｼｯｸUB</vt:lpstr>
      <vt:lpstr>HG丸ｺﾞｼｯｸM-PRO</vt:lpstr>
      <vt:lpstr>HG創英角ﾎﾟｯﾌﾟ体</vt:lpstr>
      <vt:lpstr>ＭＳ Ｐゴシック</vt:lpstr>
      <vt:lpstr>富士ポップ</vt:lpstr>
      <vt:lpstr>Arial</vt:lpstr>
      <vt:lpstr>Calibri</vt:lpstr>
      <vt:lpstr>Calibri Light</vt:lpstr>
      <vt:lpstr>Stencil Std</vt:lpstr>
      <vt:lpstr>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2014-07-29T11:31:37Z</dcterms:created>
  <dcterms:modified xsi:type="dcterms:W3CDTF">2023-04-11T05:51:58Z</dcterms:modified>
</cp:coreProperties>
</file>